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7" r:id="rId2"/>
    <p:sldId id="305" r:id="rId3"/>
    <p:sldId id="259" r:id="rId4"/>
    <p:sldId id="260" r:id="rId5"/>
    <p:sldId id="307" r:id="rId6"/>
    <p:sldId id="262" r:id="rId7"/>
    <p:sldId id="265" r:id="rId8"/>
    <p:sldId id="316" r:id="rId9"/>
    <p:sldId id="318" r:id="rId10"/>
    <p:sldId id="309" r:id="rId11"/>
    <p:sldId id="320" r:id="rId12"/>
    <p:sldId id="322" r:id="rId13"/>
    <p:sldId id="323" r:id="rId14"/>
    <p:sldId id="324" r:id="rId15"/>
    <p:sldId id="308" r:id="rId16"/>
    <p:sldId id="325" r:id="rId17"/>
    <p:sldId id="326" r:id="rId18"/>
    <p:sldId id="327" r:id="rId19"/>
    <p:sldId id="328" r:id="rId20"/>
    <p:sldId id="314" r:id="rId2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402970-CC3B-0E93-07F5-E7A1A0459C55}" name="Anne Logsdon Smith" initials="ALS" userId="f4905c6bf3a8b578" providerId="Windows Live"/>
  <p188:author id="{FEFBD0A0-378E-5906-178F-E0CFDAD74E38}" name="Виктория Ляшенко" initials="ВЛ" userId="S-1-5-21-3140314291-2560734022-1644715219-111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3A1"/>
    <a:srgbClr val="273070"/>
    <a:srgbClr val="009A9E"/>
    <a:srgbClr val="4A4A4B"/>
    <a:srgbClr val="0B2C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55E10D-3A86-4794-A3EB-982AD2B671FD}" v="83" dt="2024-03-01T21:24:34.20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7143" autoAdjust="0"/>
  </p:normalViewPr>
  <p:slideViewPr>
    <p:cSldViewPr>
      <p:cViewPr varScale="1">
        <p:scale>
          <a:sx n="97" d="100"/>
          <a:sy n="97" d="100"/>
        </p:scale>
        <p:origin x="1704" y="19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son Wu" clId="Web-{FF55E10D-3A86-4794-A3EB-982AD2B671FD}"/>
    <pc:docChg chg="modSld">
      <pc:chgData name="Allison Wu" userId="" providerId="" clId="Web-{FF55E10D-3A86-4794-A3EB-982AD2B671FD}" dt="2024-03-01T21:24:34.201" v="81" actId="1076"/>
      <pc:docMkLst>
        <pc:docMk/>
      </pc:docMkLst>
      <pc:sldChg chg="delCm">
        <pc:chgData name="Allison Wu" userId="" providerId="" clId="Web-{FF55E10D-3A86-4794-A3EB-982AD2B671FD}" dt="2024-03-01T21:19:42.392" v="3"/>
        <pc:sldMkLst>
          <pc:docMk/>
          <pc:sldMk cId="0" sldId="260"/>
        </pc:sldMkLst>
        <pc:extLst>
          <p:ext xmlns:p="http://schemas.openxmlformats.org/presentationml/2006/main" uri="{D6D511B9-2390-475A-947B-AFAB55BFBCF1}">
            <pc226:cmChg xmlns:pc226="http://schemas.microsoft.com/office/powerpoint/2022/06/main/command" chg="del">
              <pc226:chgData name="Allison Wu" userId="" providerId="" clId="Web-{FF55E10D-3A86-4794-A3EB-982AD2B671FD}" dt="2024-03-01T21:14:24.067" v="0"/>
              <pc2:cmMkLst xmlns:pc2="http://schemas.microsoft.com/office/powerpoint/2019/9/main/command">
                <pc:docMk/>
                <pc:sldMk cId="0" sldId="260"/>
                <pc2:cmMk id="{5B9A5D0E-C6EF-4E47-85EE-66E7EC05BB53}"/>
              </pc2:cmMkLst>
            </pc226:cmChg>
            <pc226:cmChg xmlns:pc226="http://schemas.microsoft.com/office/powerpoint/2022/06/main/command" chg="del">
              <pc226:chgData name="Allison Wu" userId="" providerId="" clId="Web-{FF55E10D-3A86-4794-A3EB-982AD2B671FD}" dt="2024-03-01T21:14:25.598" v="1"/>
              <pc2:cmMkLst xmlns:pc2="http://schemas.microsoft.com/office/powerpoint/2019/9/main/command">
                <pc:docMk/>
                <pc:sldMk cId="0" sldId="260"/>
                <pc2:cmMk id="{D11A46A3-6032-4CA4-9C0C-AF52900A62BB}"/>
              </pc2:cmMkLst>
            </pc226:cmChg>
            <pc226:cmChg xmlns:pc226="http://schemas.microsoft.com/office/powerpoint/2022/06/main/command" chg="del">
              <pc226:chgData name="Allison Wu" userId="" providerId="" clId="Web-{FF55E10D-3A86-4794-A3EB-982AD2B671FD}" dt="2024-03-01T21:19:42.392" v="3"/>
              <pc2:cmMkLst xmlns:pc2="http://schemas.microsoft.com/office/powerpoint/2019/9/main/command">
                <pc:docMk/>
                <pc:sldMk cId="0" sldId="260"/>
                <pc2:cmMk id="{D7DE23C6-88A1-40D8-8E78-53F269C8FC34}"/>
              </pc2:cmMkLst>
            </pc226:cmChg>
            <pc226:cmChg xmlns:pc226="http://schemas.microsoft.com/office/powerpoint/2022/06/main/command" chg="del">
              <pc226:chgData name="Allison Wu" userId="" providerId="" clId="Web-{FF55E10D-3A86-4794-A3EB-982AD2B671FD}" dt="2024-03-01T21:14:27.473" v="2"/>
              <pc2:cmMkLst xmlns:pc2="http://schemas.microsoft.com/office/powerpoint/2019/9/main/command">
                <pc:docMk/>
                <pc:sldMk cId="0" sldId="260"/>
                <pc2:cmMk id="{C4B104E6-9F9B-408A-9CA3-09D85A332635}"/>
              </pc2:cmMkLst>
            </pc226:cmChg>
          </p:ext>
        </pc:extLst>
      </pc:sldChg>
      <pc:sldChg chg="delCm">
        <pc:chgData name="Allison Wu" userId="" providerId="" clId="Web-{FF55E10D-3A86-4794-A3EB-982AD2B671FD}" dt="2024-03-01T21:19:57.627" v="9"/>
        <pc:sldMkLst>
          <pc:docMk/>
          <pc:sldMk cId="0" sldId="262"/>
        </pc:sldMkLst>
        <pc:extLst>
          <p:ext xmlns:p="http://schemas.openxmlformats.org/presentationml/2006/main" uri="{D6D511B9-2390-475A-947B-AFAB55BFBCF1}">
            <pc226:cmChg xmlns:pc226="http://schemas.microsoft.com/office/powerpoint/2022/06/main/command" chg="del">
              <pc226:chgData name="Allison Wu" userId="" providerId="" clId="Web-{FF55E10D-3A86-4794-A3EB-982AD2B671FD}" dt="2024-03-01T21:19:53.424" v="7"/>
              <pc2:cmMkLst xmlns:pc2="http://schemas.microsoft.com/office/powerpoint/2019/9/main/command">
                <pc:docMk/>
                <pc:sldMk cId="0" sldId="262"/>
                <pc2:cmMk id="{A0054228-E539-467E-9EA6-8D40AC4E5DE7}"/>
              </pc2:cmMkLst>
            </pc226:cmChg>
            <pc226:cmChg xmlns:pc226="http://schemas.microsoft.com/office/powerpoint/2022/06/main/command" chg="del">
              <pc226:chgData name="Allison Wu" userId="" providerId="" clId="Web-{FF55E10D-3A86-4794-A3EB-982AD2B671FD}" dt="2024-03-01T21:19:57.627" v="9"/>
              <pc2:cmMkLst xmlns:pc2="http://schemas.microsoft.com/office/powerpoint/2019/9/main/command">
                <pc:docMk/>
                <pc:sldMk cId="0" sldId="262"/>
                <pc2:cmMk id="{BA47B580-AFAC-45EC-AB31-D46FE003147D}"/>
              </pc2:cmMkLst>
            </pc226:cmChg>
            <pc226:cmChg xmlns:pc226="http://schemas.microsoft.com/office/powerpoint/2022/06/main/command" chg="del">
              <pc226:chgData name="Allison Wu" userId="" providerId="" clId="Web-{FF55E10D-3A86-4794-A3EB-982AD2B671FD}" dt="2024-03-01T21:19:51.814" v="6"/>
              <pc2:cmMkLst xmlns:pc2="http://schemas.microsoft.com/office/powerpoint/2019/9/main/command">
                <pc:docMk/>
                <pc:sldMk cId="0" sldId="262"/>
                <pc2:cmMk id="{C7FD3D9B-935A-4C5F-AA9C-17308AB34DAF}"/>
              </pc2:cmMkLst>
            </pc226:cmChg>
            <pc226:cmChg xmlns:pc226="http://schemas.microsoft.com/office/powerpoint/2022/06/main/command" chg="del">
              <pc226:chgData name="Allison Wu" userId="" providerId="" clId="Web-{FF55E10D-3A86-4794-A3EB-982AD2B671FD}" dt="2024-03-01T21:19:55.643" v="8"/>
              <pc2:cmMkLst xmlns:pc2="http://schemas.microsoft.com/office/powerpoint/2019/9/main/command">
                <pc:docMk/>
                <pc:sldMk cId="0" sldId="262"/>
                <pc2:cmMk id="{B99D9FDA-538B-40DB-B5E8-933567FB87BC}"/>
              </pc2:cmMkLst>
            </pc226:cmChg>
            <pc226:cmChg xmlns:pc226="http://schemas.microsoft.com/office/powerpoint/2022/06/main/command" chg="del">
              <pc226:chgData name="Allison Wu" userId="" providerId="" clId="Web-{FF55E10D-3A86-4794-A3EB-982AD2B671FD}" dt="2024-03-01T21:19:50.283" v="5"/>
              <pc2:cmMkLst xmlns:pc2="http://schemas.microsoft.com/office/powerpoint/2019/9/main/command">
                <pc:docMk/>
                <pc:sldMk cId="0" sldId="262"/>
                <pc2:cmMk id="{9E4BD1E8-E10B-4900-8B59-DEAE78625FFF}"/>
              </pc2:cmMkLst>
            </pc226:cmChg>
          </p:ext>
        </pc:extLst>
      </pc:sldChg>
      <pc:sldChg chg="delCm">
        <pc:chgData name="Allison Wu" userId="" providerId="" clId="Web-{FF55E10D-3A86-4794-A3EB-982AD2B671FD}" dt="2024-03-01T21:20:10.081" v="11"/>
        <pc:sldMkLst>
          <pc:docMk/>
          <pc:sldMk cId="0" sldId="265"/>
        </pc:sldMkLst>
        <pc:extLst>
          <p:ext xmlns:p="http://schemas.openxmlformats.org/presentationml/2006/main" uri="{D6D511B9-2390-475A-947B-AFAB55BFBCF1}">
            <pc226:cmChg xmlns:pc226="http://schemas.microsoft.com/office/powerpoint/2022/06/main/command" chg="del">
              <pc226:chgData name="Allison Wu" userId="" providerId="" clId="Web-{FF55E10D-3A86-4794-A3EB-982AD2B671FD}" dt="2024-03-01T21:20:07.831" v="10"/>
              <pc2:cmMkLst xmlns:pc2="http://schemas.microsoft.com/office/powerpoint/2019/9/main/command">
                <pc:docMk/>
                <pc:sldMk cId="0" sldId="265"/>
                <pc2:cmMk id="{E0D925AA-D82C-4326-86D1-43AA72686AD6}"/>
              </pc2:cmMkLst>
            </pc226:cmChg>
            <pc226:cmChg xmlns:pc226="http://schemas.microsoft.com/office/powerpoint/2022/06/main/command" chg="del">
              <pc226:chgData name="Allison Wu" userId="" providerId="" clId="Web-{FF55E10D-3A86-4794-A3EB-982AD2B671FD}" dt="2024-03-01T21:20:10.081" v="11"/>
              <pc2:cmMkLst xmlns:pc2="http://schemas.microsoft.com/office/powerpoint/2019/9/main/command">
                <pc:docMk/>
                <pc:sldMk cId="0" sldId="265"/>
                <pc2:cmMk id="{2C25FDE9-1AE5-4DE1-A170-2A968D450B90}"/>
              </pc2:cmMkLst>
            </pc226:cmChg>
          </p:ext>
        </pc:extLst>
      </pc:sldChg>
      <pc:sldChg chg="delCm">
        <pc:chgData name="Allison Wu" userId="" providerId="" clId="Web-{FF55E10D-3A86-4794-A3EB-982AD2B671FD}" dt="2024-03-01T21:19:46.799" v="4"/>
        <pc:sldMkLst>
          <pc:docMk/>
          <pc:sldMk cId="4272227650" sldId="307"/>
        </pc:sldMkLst>
        <pc:extLst>
          <p:ext xmlns:p="http://schemas.openxmlformats.org/presentationml/2006/main" uri="{D6D511B9-2390-475A-947B-AFAB55BFBCF1}">
            <pc226:cmChg xmlns:pc226="http://schemas.microsoft.com/office/powerpoint/2022/06/main/command" chg="del">
              <pc226:chgData name="Allison Wu" userId="" providerId="" clId="Web-{FF55E10D-3A86-4794-A3EB-982AD2B671FD}" dt="2024-03-01T21:19:46.799" v="4"/>
              <pc2:cmMkLst xmlns:pc2="http://schemas.microsoft.com/office/powerpoint/2019/9/main/command">
                <pc:docMk/>
                <pc:sldMk cId="4272227650" sldId="307"/>
                <pc2:cmMk id="{5BD3A8B0-C297-4AB4-815B-8782FDD6E234}"/>
              </pc2:cmMkLst>
            </pc226:cmChg>
          </p:ext>
        </pc:extLst>
      </pc:sldChg>
      <pc:sldChg chg="delCm">
        <pc:chgData name="Allison Wu" userId="" providerId="" clId="Web-{FF55E10D-3A86-4794-A3EB-982AD2B671FD}" dt="2024-03-01T21:22:48.196" v="58"/>
        <pc:sldMkLst>
          <pc:docMk/>
          <pc:sldMk cId="2820799428" sldId="308"/>
        </pc:sldMkLst>
        <pc:extLst>
          <p:ext xmlns:p="http://schemas.openxmlformats.org/presentationml/2006/main" uri="{D6D511B9-2390-475A-947B-AFAB55BFBCF1}">
            <pc226:cmChg xmlns:pc226="http://schemas.microsoft.com/office/powerpoint/2022/06/main/command" chg="del">
              <pc226:chgData name="Allison Wu" userId="" providerId="" clId="Web-{FF55E10D-3A86-4794-A3EB-982AD2B671FD}" dt="2024-03-01T21:22:17.226" v="54"/>
              <pc2:cmMkLst xmlns:pc2="http://schemas.microsoft.com/office/powerpoint/2019/9/main/command">
                <pc:docMk/>
                <pc:sldMk cId="2820799428" sldId="308"/>
                <pc2:cmMk id="{B9318E04-BD76-48E9-877F-516548D0627C}"/>
              </pc2:cmMkLst>
            </pc226:cmChg>
            <pc226:cmChg xmlns:pc226="http://schemas.microsoft.com/office/powerpoint/2022/06/main/command" chg="del">
              <pc226:chgData name="Allison Wu" userId="" providerId="" clId="Web-{FF55E10D-3A86-4794-A3EB-982AD2B671FD}" dt="2024-03-01T21:22:18.695" v="55"/>
              <pc2:cmMkLst xmlns:pc2="http://schemas.microsoft.com/office/powerpoint/2019/9/main/command">
                <pc:docMk/>
                <pc:sldMk cId="2820799428" sldId="308"/>
                <pc2:cmMk id="{4ABF4A11-78D5-4F05-A0E5-3BB0D6BC79D5}"/>
              </pc2:cmMkLst>
            </pc226:cmChg>
            <pc226:cmChg xmlns:pc226="http://schemas.microsoft.com/office/powerpoint/2022/06/main/command" chg="del">
              <pc226:chgData name="Allison Wu" userId="" providerId="" clId="Web-{FF55E10D-3A86-4794-A3EB-982AD2B671FD}" dt="2024-03-01T21:22:44.899" v="56"/>
              <pc2:cmMkLst xmlns:pc2="http://schemas.microsoft.com/office/powerpoint/2019/9/main/command">
                <pc:docMk/>
                <pc:sldMk cId="2820799428" sldId="308"/>
                <pc2:cmMk id="{05BDD949-D4B2-4EB8-B7DB-21ABC7EB77AF}"/>
              </pc2:cmMkLst>
            </pc226:cmChg>
            <pc226:cmChg xmlns:pc226="http://schemas.microsoft.com/office/powerpoint/2022/06/main/command" chg="del">
              <pc226:chgData name="Allison Wu" userId="" providerId="" clId="Web-{FF55E10D-3A86-4794-A3EB-982AD2B671FD}" dt="2024-03-01T21:22:48.196" v="58"/>
              <pc2:cmMkLst xmlns:pc2="http://schemas.microsoft.com/office/powerpoint/2019/9/main/command">
                <pc:docMk/>
                <pc:sldMk cId="2820799428" sldId="308"/>
                <pc2:cmMk id="{7AE5AC50-B79A-4BF3-9F88-5C68E0ABEA77}"/>
              </pc2:cmMkLst>
            </pc226:cmChg>
            <pc226:cmChg xmlns:pc226="http://schemas.microsoft.com/office/powerpoint/2022/06/main/command" chg="del">
              <pc226:chgData name="Allison Wu" userId="" providerId="" clId="Web-{FF55E10D-3A86-4794-A3EB-982AD2B671FD}" dt="2024-03-01T21:22:15.601" v="53"/>
              <pc2:cmMkLst xmlns:pc2="http://schemas.microsoft.com/office/powerpoint/2019/9/main/command">
                <pc:docMk/>
                <pc:sldMk cId="2820799428" sldId="308"/>
                <pc2:cmMk id="{A235BDCA-147A-4EDA-A2C9-D4111DF1FC56}"/>
              </pc2:cmMkLst>
            </pc226:cmChg>
            <pc226:cmChg xmlns:pc226="http://schemas.microsoft.com/office/powerpoint/2022/06/main/command" chg="del">
              <pc226:chgData name="Allison Wu" userId="" providerId="" clId="Web-{FF55E10D-3A86-4794-A3EB-982AD2B671FD}" dt="2024-03-01T21:22:46.649" v="57"/>
              <pc2:cmMkLst xmlns:pc2="http://schemas.microsoft.com/office/powerpoint/2019/9/main/command">
                <pc:docMk/>
                <pc:sldMk cId="2820799428" sldId="308"/>
                <pc2:cmMk id="{0D1B85F6-83EB-41B2-8280-F231C1A5AC27}"/>
              </pc2:cmMkLst>
            </pc226:cmChg>
          </p:ext>
        </pc:extLst>
      </pc:sldChg>
      <pc:sldChg chg="modSp delCm">
        <pc:chgData name="Allison Wu" userId="" providerId="" clId="Web-{FF55E10D-3A86-4794-A3EB-982AD2B671FD}" dt="2024-03-01T21:24:10.606" v="77" actId="1076"/>
        <pc:sldMkLst>
          <pc:docMk/>
          <pc:sldMk cId="3602464478" sldId="309"/>
        </pc:sldMkLst>
        <pc:spChg chg="mod">
          <ac:chgData name="Allison Wu" userId="" providerId="" clId="Web-{FF55E10D-3A86-4794-A3EB-982AD2B671FD}" dt="2024-03-01T21:24:10.606" v="77" actId="1076"/>
          <ac:spMkLst>
            <pc:docMk/>
            <pc:sldMk cId="3602464478" sldId="309"/>
            <ac:spMk id="7" creationId="{D452B3F9-39DD-12E6-BEEE-C599089BA67E}"/>
          </ac:spMkLst>
        </pc:spChg>
        <pc:extLst>
          <p:ext xmlns:p="http://schemas.openxmlformats.org/presentationml/2006/main" uri="{D6D511B9-2390-475A-947B-AFAB55BFBCF1}">
            <pc226:cmChg xmlns:pc226="http://schemas.microsoft.com/office/powerpoint/2022/06/main/command" chg="del">
              <pc226:chgData name="Allison Wu" userId="" providerId="" clId="Web-{FF55E10D-3A86-4794-A3EB-982AD2B671FD}" dt="2024-03-01T21:20:59.051" v="24"/>
              <pc2:cmMkLst xmlns:pc2="http://schemas.microsoft.com/office/powerpoint/2019/9/main/command">
                <pc:docMk/>
                <pc:sldMk cId="3602464478" sldId="309"/>
                <pc2:cmMk id="{CB7D6E1D-90EA-4117-ADE7-6A1E6C52594C}"/>
              </pc2:cmMkLst>
            </pc226:cmChg>
            <pc226:cmChg xmlns:pc226="http://schemas.microsoft.com/office/powerpoint/2022/06/main/command" chg="del">
              <pc226:chgData name="Allison Wu" userId="" providerId="" clId="Web-{FF55E10D-3A86-4794-A3EB-982AD2B671FD}" dt="2024-03-01T21:20:56.426" v="23"/>
              <pc2:cmMkLst xmlns:pc2="http://schemas.microsoft.com/office/powerpoint/2019/9/main/command">
                <pc:docMk/>
                <pc:sldMk cId="3602464478" sldId="309"/>
                <pc2:cmMk id="{28F3EB31-31CC-4B86-9607-E8C14FC50439}"/>
              </pc2:cmMkLst>
            </pc226:cmChg>
            <pc226:cmChg xmlns:pc226="http://schemas.microsoft.com/office/powerpoint/2022/06/main/command" chg="del">
              <pc226:chgData name="Allison Wu" userId="" providerId="" clId="Web-{FF55E10D-3A86-4794-A3EB-982AD2B671FD}" dt="2024-03-01T21:21:01.051" v="25"/>
              <pc2:cmMkLst xmlns:pc2="http://schemas.microsoft.com/office/powerpoint/2019/9/main/command">
                <pc:docMk/>
                <pc:sldMk cId="3602464478" sldId="309"/>
                <pc2:cmMk id="{1BBA5B3A-3AE5-40CB-ABCA-37727A5A5995}"/>
              </pc2:cmMkLst>
            </pc226:cmChg>
            <pc226:cmChg xmlns:pc226="http://schemas.microsoft.com/office/powerpoint/2022/06/main/command" chg="del">
              <pc226:chgData name="Allison Wu" userId="" providerId="" clId="Web-{FF55E10D-3A86-4794-A3EB-982AD2B671FD}" dt="2024-03-01T21:21:03.567" v="26"/>
              <pc2:cmMkLst xmlns:pc2="http://schemas.microsoft.com/office/powerpoint/2019/9/main/command">
                <pc:docMk/>
                <pc:sldMk cId="3602464478" sldId="309"/>
                <pc2:cmMk id="{CE133CC1-0BF1-4448-9405-FDFCC6828794}"/>
              </pc2:cmMkLst>
            </pc226:cmChg>
            <pc226:cmChg xmlns:pc226="http://schemas.microsoft.com/office/powerpoint/2022/06/main/command" chg="del">
              <pc226:chgData name="Allison Wu" userId="" providerId="" clId="Web-{FF55E10D-3A86-4794-A3EB-982AD2B671FD}" dt="2024-03-01T21:21:07.161" v="27"/>
              <pc2:cmMkLst xmlns:pc2="http://schemas.microsoft.com/office/powerpoint/2019/9/main/command">
                <pc:docMk/>
                <pc:sldMk cId="3602464478" sldId="309"/>
                <pc2:cmMk id="{D685D5DF-C56C-40D5-805A-4B63D9B970FC}"/>
              </pc2:cmMkLst>
            </pc226:cmChg>
            <pc226:cmChg xmlns:pc226="http://schemas.microsoft.com/office/powerpoint/2022/06/main/command" chg="del">
              <pc226:chgData name="Allison Wu" userId="" providerId="" clId="Web-{FF55E10D-3A86-4794-A3EB-982AD2B671FD}" dt="2024-03-01T21:20:53.223" v="22"/>
              <pc2:cmMkLst xmlns:pc2="http://schemas.microsoft.com/office/powerpoint/2019/9/main/command">
                <pc:docMk/>
                <pc:sldMk cId="3602464478" sldId="309"/>
                <pc2:cmMk id="{D27325E9-C9B1-4AAD-A029-C613DA5C6ABC}"/>
              </pc2:cmMkLst>
            </pc226:cmChg>
          </p:ext>
        </pc:extLst>
      </pc:sldChg>
      <pc:sldChg chg="delCm">
        <pc:chgData name="Allison Wu" userId="" providerId="" clId="Web-{FF55E10D-3A86-4794-A3EB-982AD2B671FD}" dt="2024-03-01T21:20:31.488" v="19"/>
        <pc:sldMkLst>
          <pc:docMk/>
          <pc:sldMk cId="1827243630" sldId="316"/>
        </pc:sldMkLst>
        <pc:extLst>
          <p:ext xmlns:p="http://schemas.openxmlformats.org/presentationml/2006/main" uri="{D6D511B9-2390-475A-947B-AFAB55BFBCF1}">
            <pc226:cmChg xmlns:pc226="http://schemas.microsoft.com/office/powerpoint/2022/06/main/command" chg="del">
              <pc226:chgData name="Allison Wu" userId="" providerId="" clId="Web-{FF55E10D-3A86-4794-A3EB-982AD2B671FD}" dt="2024-03-01T21:20:25.566" v="16"/>
              <pc2:cmMkLst xmlns:pc2="http://schemas.microsoft.com/office/powerpoint/2019/9/main/command">
                <pc:docMk/>
                <pc:sldMk cId="1827243630" sldId="316"/>
                <pc2:cmMk id="{FDDBA876-F7D6-48CE-A9CE-B3E94B6995FD}"/>
              </pc2:cmMkLst>
            </pc226:cmChg>
            <pc226:cmChg xmlns:pc226="http://schemas.microsoft.com/office/powerpoint/2022/06/main/command" chg="del">
              <pc226:chgData name="Allison Wu" userId="" providerId="" clId="Web-{FF55E10D-3A86-4794-A3EB-982AD2B671FD}" dt="2024-03-01T21:20:29.706" v="18"/>
              <pc2:cmMkLst xmlns:pc2="http://schemas.microsoft.com/office/powerpoint/2019/9/main/command">
                <pc:docMk/>
                <pc:sldMk cId="1827243630" sldId="316"/>
                <pc2:cmMk id="{AEEDF0B1-9927-4585-8423-D39E2DC5EA50}"/>
              </pc2:cmMkLst>
            </pc226:cmChg>
            <pc226:cmChg xmlns:pc226="http://schemas.microsoft.com/office/powerpoint/2022/06/main/command" chg="del">
              <pc226:chgData name="Allison Wu" userId="" providerId="" clId="Web-{FF55E10D-3A86-4794-A3EB-982AD2B671FD}" dt="2024-03-01T21:20:13.862" v="12"/>
              <pc2:cmMkLst xmlns:pc2="http://schemas.microsoft.com/office/powerpoint/2019/9/main/command">
                <pc:docMk/>
                <pc:sldMk cId="1827243630" sldId="316"/>
                <pc2:cmMk id="{420C79B7-33A6-48DB-8860-C9683933CDC1}"/>
              </pc2:cmMkLst>
            </pc226:cmChg>
            <pc226:cmChg xmlns:pc226="http://schemas.microsoft.com/office/powerpoint/2022/06/main/command" chg="del">
              <pc226:chgData name="Allison Wu" userId="" providerId="" clId="Web-{FF55E10D-3A86-4794-A3EB-982AD2B671FD}" dt="2024-03-01T21:20:17.456" v="14"/>
              <pc2:cmMkLst xmlns:pc2="http://schemas.microsoft.com/office/powerpoint/2019/9/main/command">
                <pc:docMk/>
                <pc:sldMk cId="1827243630" sldId="316"/>
                <pc2:cmMk id="{F3FF6CC3-4322-4248-BC26-523D6F456578}"/>
              </pc2:cmMkLst>
            </pc226:cmChg>
            <pc226:cmChg xmlns:pc226="http://schemas.microsoft.com/office/powerpoint/2022/06/main/command" chg="del">
              <pc226:chgData name="Allison Wu" userId="" providerId="" clId="Web-{FF55E10D-3A86-4794-A3EB-982AD2B671FD}" dt="2024-03-01T21:20:28.097" v="17"/>
              <pc2:cmMkLst xmlns:pc2="http://schemas.microsoft.com/office/powerpoint/2019/9/main/command">
                <pc:docMk/>
                <pc:sldMk cId="1827243630" sldId="316"/>
                <pc2:cmMk id="{F12B69CB-D2E4-4199-9BB9-664CE0F3E7E2}"/>
              </pc2:cmMkLst>
            </pc226:cmChg>
            <pc226:cmChg xmlns:pc226="http://schemas.microsoft.com/office/powerpoint/2022/06/main/command" chg="del">
              <pc226:chgData name="Allison Wu" userId="" providerId="" clId="Web-{FF55E10D-3A86-4794-A3EB-982AD2B671FD}" dt="2024-03-01T21:20:31.488" v="19"/>
              <pc2:cmMkLst xmlns:pc2="http://schemas.microsoft.com/office/powerpoint/2019/9/main/command">
                <pc:docMk/>
                <pc:sldMk cId="1827243630" sldId="316"/>
                <pc2:cmMk id="{5D4C92D0-BFC7-4AF5-BF07-E1BB639777FC}"/>
              </pc2:cmMkLst>
            </pc226:cmChg>
            <pc226:cmChg xmlns:pc226="http://schemas.microsoft.com/office/powerpoint/2022/06/main/command" chg="del">
              <pc226:chgData name="Allison Wu" userId="" providerId="" clId="Web-{FF55E10D-3A86-4794-A3EB-982AD2B671FD}" dt="2024-03-01T21:20:15.643" v="13"/>
              <pc2:cmMkLst xmlns:pc2="http://schemas.microsoft.com/office/powerpoint/2019/9/main/command">
                <pc:docMk/>
                <pc:sldMk cId="1827243630" sldId="316"/>
                <pc2:cmMk id="{805278D8-A5E3-4800-9013-0B627FEF2228}"/>
              </pc2:cmMkLst>
            </pc226:cmChg>
            <pc226:cmChg xmlns:pc226="http://schemas.microsoft.com/office/powerpoint/2022/06/main/command" chg="del">
              <pc226:chgData name="Allison Wu" userId="" providerId="" clId="Web-{FF55E10D-3A86-4794-A3EB-982AD2B671FD}" dt="2024-03-01T21:20:21.191" v="15"/>
              <pc2:cmMkLst xmlns:pc2="http://schemas.microsoft.com/office/powerpoint/2019/9/main/command">
                <pc:docMk/>
                <pc:sldMk cId="1827243630" sldId="316"/>
                <pc2:cmMk id="{49E650F8-00DA-4A77-AD25-AA6ACDCB9AD7}"/>
              </pc2:cmMkLst>
            </pc226:cmChg>
          </p:ext>
        </pc:extLst>
      </pc:sldChg>
      <pc:sldChg chg="delCm">
        <pc:chgData name="Allison Wu" userId="" providerId="" clId="Web-{FF55E10D-3A86-4794-A3EB-982AD2B671FD}" dt="2024-03-01T21:20:49.301" v="21"/>
        <pc:sldMkLst>
          <pc:docMk/>
          <pc:sldMk cId="1578609848" sldId="318"/>
        </pc:sldMkLst>
        <pc:extLst>
          <p:ext xmlns:p="http://schemas.openxmlformats.org/presentationml/2006/main" uri="{D6D511B9-2390-475A-947B-AFAB55BFBCF1}">
            <pc226:cmChg xmlns:pc226="http://schemas.microsoft.com/office/powerpoint/2022/06/main/command" chg="del">
              <pc226:chgData name="Allison Wu" userId="" providerId="" clId="Web-{FF55E10D-3A86-4794-A3EB-982AD2B671FD}" dt="2024-03-01T21:20:49.301" v="21"/>
              <pc2:cmMkLst xmlns:pc2="http://schemas.microsoft.com/office/powerpoint/2019/9/main/command">
                <pc:docMk/>
                <pc:sldMk cId="1578609848" sldId="318"/>
                <pc2:cmMk id="{AD23E74C-5F88-4F9D-AE13-4D225FF5859B}"/>
              </pc2:cmMkLst>
            </pc226:cmChg>
            <pc226:cmChg xmlns:pc226="http://schemas.microsoft.com/office/powerpoint/2022/06/main/command" chg="del">
              <pc226:chgData name="Allison Wu" userId="" providerId="" clId="Web-{FF55E10D-3A86-4794-A3EB-982AD2B671FD}" dt="2024-03-01T21:20:36.488" v="20"/>
              <pc2:cmMkLst xmlns:pc2="http://schemas.microsoft.com/office/powerpoint/2019/9/main/command">
                <pc:docMk/>
                <pc:sldMk cId="1578609848" sldId="318"/>
                <pc2:cmMk id="{FCBC36CA-AC54-4B57-9153-6171D4B6635E}"/>
              </pc2:cmMkLst>
            </pc226:cmChg>
          </p:ext>
        </pc:extLst>
      </pc:sldChg>
      <pc:sldChg chg="delCm">
        <pc:chgData name="Allison Wu" userId="" providerId="" clId="Web-{FF55E10D-3A86-4794-A3EB-982AD2B671FD}" dt="2024-03-01T21:21:21.130" v="34"/>
        <pc:sldMkLst>
          <pc:docMk/>
          <pc:sldMk cId="3756534325" sldId="320"/>
        </pc:sldMkLst>
        <pc:extLst>
          <p:ext xmlns:p="http://schemas.openxmlformats.org/presentationml/2006/main" uri="{D6D511B9-2390-475A-947B-AFAB55BFBCF1}">
            <pc226:cmChg xmlns:pc226="http://schemas.microsoft.com/office/powerpoint/2022/06/main/command" chg="del">
              <pc226:chgData name="Allison Wu" userId="" providerId="" clId="Web-{FF55E10D-3A86-4794-A3EB-982AD2B671FD}" dt="2024-03-01T21:21:21.130" v="34"/>
              <pc2:cmMkLst xmlns:pc2="http://schemas.microsoft.com/office/powerpoint/2019/9/main/command">
                <pc:docMk/>
                <pc:sldMk cId="3756534325" sldId="320"/>
                <pc2:cmMk id="{C9AC6E27-1EBE-4E1A-8174-1DE337BE2E36}"/>
              </pc2:cmMkLst>
            </pc226:cmChg>
            <pc226:cmChg xmlns:pc226="http://schemas.microsoft.com/office/powerpoint/2022/06/main/command" chg="del">
              <pc226:chgData name="Allison Wu" userId="" providerId="" clId="Web-{FF55E10D-3A86-4794-A3EB-982AD2B671FD}" dt="2024-03-01T21:21:19.599" v="33"/>
              <pc2:cmMkLst xmlns:pc2="http://schemas.microsoft.com/office/powerpoint/2019/9/main/command">
                <pc:docMk/>
                <pc:sldMk cId="3756534325" sldId="320"/>
                <pc2:cmMk id="{11A08D99-A125-4AC9-969F-39537FE99460}"/>
              </pc2:cmMkLst>
            </pc226:cmChg>
            <pc226:cmChg xmlns:pc226="http://schemas.microsoft.com/office/powerpoint/2022/06/main/command" chg="del">
              <pc226:chgData name="Allison Wu" userId="" providerId="" clId="Web-{FF55E10D-3A86-4794-A3EB-982AD2B671FD}" dt="2024-03-01T21:21:12.521" v="29"/>
              <pc2:cmMkLst xmlns:pc2="http://schemas.microsoft.com/office/powerpoint/2019/9/main/command">
                <pc:docMk/>
                <pc:sldMk cId="3756534325" sldId="320"/>
                <pc2:cmMk id="{2A4AAAE7-8853-4383-9FB8-0076B7996217}"/>
              </pc2:cmMkLst>
            </pc226:cmChg>
            <pc226:cmChg xmlns:pc226="http://schemas.microsoft.com/office/powerpoint/2022/06/main/command" chg="del">
              <pc226:chgData name="Allison Wu" userId="" providerId="" clId="Web-{FF55E10D-3A86-4794-A3EB-982AD2B671FD}" dt="2024-03-01T21:21:10.614" v="28"/>
              <pc2:cmMkLst xmlns:pc2="http://schemas.microsoft.com/office/powerpoint/2019/9/main/command">
                <pc:docMk/>
                <pc:sldMk cId="3756534325" sldId="320"/>
                <pc2:cmMk id="{A23FF8E8-DB77-4635-AFC2-A06E7B0C2709}"/>
              </pc2:cmMkLst>
            </pc226:cmChg>
            <pc226:cmChg xmlns:pc226="http://schemas.microsoft.com/office/powerpoint/2022/06/main/command" chg="del">
              <pc226:chgData name="Allison Wu" userId="" providerId="" clId="Web-{FF55E10D-3A86-4794-A3EB-982AD2B671FD}" dt="2024-03-01T21:21:15.708" v="31"/>
              <pc2:cmMkLst xmlns:pc2="http://schemas.microsoft.com/office/powerpoint/2019/9/main/command">
                <pc:docMk/>
                <pc:sldMk cId="3756534325" sldId="320"/>
                <pc2:cmMk id="{841E2FED-3385-4364-9737-A5478CBC7A18}"/>
              </pc2:cmMkLst>
            </pc226:cmChg>
            <pc226:cmChg xmlns:pc226="http://schemas.microsoft.com/office/powerpoint/2022/06/main/command" chg="del">
              <pc226:chgData name="Allison Wu" userId="" providerId="" clId="Web-{FF55E10D-3A86-4794-A3EB-982AD2B671FD}" dt="2024-03-01T21:21:17.677" v="32"/>
              <pc2:cmMkLst xmlns:pc2="http://schemas.microsoft.com/office/powerpoint/2019/9/main/command">
                <pc:docMk/>
                <pc:sldMk cId="3756534325" sldId="320"/>
                <pc2:cmMk id="{595E87FB-82F7-4B77-BD39-D5DFFE01079B}"/>
              </pc2:cmMkLst>
            </pc226:cmChg>
            <pc226:cmChg xmlns:pc226="http://schemas.microsoft.com/office/powerpoint/2022/06/main/command" chg="del">
              <pc226:chgData name="Allison Wu" userId="" providerId="" clId="Web-{FF55E10D-3A86-4794-A3EB-982AD2B671FD}" dt="2024-03-01T21:21:14.208" v="30"/>
              <pc2:cmMkLst xmlns:pc2="http://schemas.microsoft.com/office/powerpoint/2019/9/main/command">
                <pc:docMk/>
                <pc:sldMk cId="3756534325" sldId="320"/>
                <pc2:cmMk id="{B99C85FC-48A1-4BB2-8C5D-669EA3CEA7CD}"/>
              </pc2:cmMkLst>
            </pc226:cmChg>
          </p:ext>
        </pc:extLst>
      </pc:sldChg>
      <pc:sldChg chg="modSp delCm">
        <pc:chgData name="Allison Wu" userId="" providerId="" clId="Web-{FF55E10D-3A86-4794-A3EB-982AD2B671FD}" dt="2024-03-01T21:24:34.201" v="81" actId="1076"/>
        <pc:sldMkLst>
          <pc:docMk/>
          <pc:sldMk cId="519567437" sldId="322"/>
        </pc:sldMkLst>
        <pc:spChg chg="mod">
          <ac:chgData name="Allison Wu" userId="" providerId="" clId="Web-{FF55E10D-3A86-4794-A3EB-982AD2B671FD}" dt="2024-03-01T21:24:34.201" v="81" actId="1076"/>
          <ac:spMkLst>
            <pc:docMk/>
            <pc:sldMk cId="519567437" sldId="322"/>
            <ac:spMk id="7" creationId="{DA043292-26AF-E136-EDBE-BF3834A70BF7}"/>
          </ac:spMkLst>
        </pc:spChg>
        <pc:extLst>
          <p:ext xmlns:p="http://schemas.openxmlformats.org/presentationml/2006/main" uri="{D6D511B9-2390-475A-947B-AFAB55BFBCF1}">
            <pc226:cmChg xmlns:pc226="http://schemas.microsoft.com/office/powerpoint/2022/06/main/command" chg="del">
              <pc226:chgData name="Allison Wu" userId="" providerId="" clId="Web-{FF55E10D-3A86-4794-A3EB-982AD2B671FD}" dt="2024-03-01T21:21:37.537" v="41"/>
              <pc2:cmMkLst xmlns:pc2="http://schemas.microsoft.com/office/powerpoint/2019/9/main/command">
                <pc:docMk/>
                <pc:sldMk cId="519567437" sldId="322"/>
                <pc2:cmMk id="{76E29712-4D4B-48E8-876A-E056A8011362}"/>
              </pc2:cmMkLst>
            </pc226:cmChg>
            <pc226:cmChg xmlns:pc226="http://schemas.microsoft.com/office/powerpoint/2022/06/main/command" chg="del">
              <pc226:chgData name="Allison Wu" userId="" providerId="" clId="Web-{FF55E10D-3A86-4794-A3EB-982AD2B671FD}" dt="2024-03-01T21:21:28.271" v="37"/>
              <pc2:cmMkLst xmlns:pc2="http://schemas.microsoft.com/office/powerpoint/2019/9/main/command">
                <pc:docMk/>
                <pc:sldMk cId="519567437" sldId="322"/>
                <pc2:cmMk id="{74A34E2A-9BC3-4ECC-B932-F35331971514}"/>
              </pc2:cmMkLst>
            </pc226:cmChg>
            <pc226:cmChg xmlns:pc226="http://schemas.microsoft.com/office/powerpoint/2022/06/main/command" chg="del">
              <pc226:chgData name="Allison Wu" userId="" providerId="" clId="Web-{FF55E10D-3A86-4794-A3EB-982AD2B671FD}" dt="2024-03-01T21:21:26.537" v="36"/>
              <pc2:cmMkLst xmlns:pc2="http://schemas.microsoft.com/office/powerpoint/2019/9/main/command">
                <pc:docMk/>
                <pc:sldMk cId="519567437" sldId="322"/>
                <pc2:cmMk id="{D150295C-9968-4CD3-9A34-5F5453199849}"/>
              </pc2:cmMkLst>
            </pc226:cmChg>
            <pc226:cmChg xmlns:pc226="http://schemas.microsoft.com/office/powerpoint/2022/06/main/command" chg="del">
              <pc226:chgData name="Allison Wu" userId="" providerId="" clId="Web-{FF55E10D-3A86-4794-A3EB-982AD2B671FD}" dt="2024-03-01T21:21:30.209" v="38"/>
              <pc2:cmMkLst xmlns:pc2="http://schemas.microsoft.com/office/powerpoint/2019/9/main/command">
                <pc:docMk/>
                <pc:sldMk cId="519567437" sldId="322"/>
                <pc2:cmMk id="{7A1B37A6-6BEE-4FFD-811E-4C95CE048F5C}"/>
              </pc2:cmMkLst>
            </pc226:cmChg>
            <pc226:cmChg xmlns:pc226="http://schemas.microsoft.com/office/powerpoint/2022/06/main/command" chg="del">
              <pc226:chgData name="Allison Wu" userId="" providerId="" clId="Web-{FF55E10D-3A86-4794-A3EB-982AD2B671FD}" dt="2024-03-01T21:21:33.631" v="40"/>
              <pc2:cmMkLst xmlns:pc2="http://schemas.microsoft.com/office/powerpoint/2019/9/main/command">
                <pc:docMk/>
                <pc:sldMk cId="519567437" sldId="322"/>
                <pc2:cmMk id="{B91B07A8-54D0-40C0-8404-4B3BCAED852F}"/>
              </pc2:cmMkLst>
            </pc226:cmChg>
            <pc226:cmChg xmlns:pc226="http://schemas.microsoft.com/office/powerpoint/2022/06/main/command" chg="del">
              <pc226:chgData name="Allison Wu" userId="" providerId="" clId="Web-{FF55E10D-3A86-4794-A3EB-982AD2B671FD}" dt="2024-03-01T21:21:31.850" v="39"/>
              <pc2:cmMkLst xmlns:pc2="http://schemas.microsoft.com/office/powerpoint/2019/9/main/command">
                <pc:docMk/>
                <pc:sldMk cId="519567437" sldId="322"/>
                <pc2:cmMk id="{9B7EE8D4-15C5-4FA3-8B3A-77134485485B}"/>
              </pc2:cmMkLst>
            </pc226:cmChg>
            <pc226:cmChg xmlns:pc226="http://schemas.microsoft.com/office/powerpoint/2022/06/main/command" chg="del">
              <pc226:chgData name="Allison Wu" userId="" providerId="" clId="Web-{FF55E10D-3A86-4794-A3EB-982AD2B671FD}" dt="2024-03-01T21:21:24.849" v="35"/>
              <pc2:cmMkLst xmlns:pc2="http://schemas.microsoft.com/office/powerpoint/2019/9/main/command">
                <pc:docMk/>
                <pc:sldMk cId="519567437" sldId="322"/>
                <pc2:cmMk id="{1A209DE8-E54E-4B81-8D17-785113F26DC3}"/>
              </pc2:cmMkLst>
            </pc226:cmChg>
          </p:ext>
        </pc:extLst>
      </pc:sldChg>
      <pc:sldChg chg="delCm">
        <pc:chgData name="Allison Wu" userId="" providerId="" clId="Web-{FF55E10D-3A86-4794-A3EB-982AD2B671FD}" dt="2024-03-01T21:22:07.429" v="51"/>
        <pc:sldMkLst>
          <pc:docMk/>
          <pc:sldMk cId="1963187717" sldId="323"/>
        </pc:sldMkLst>
        <pc:extLst>
          <p:ext xmlns:p="http://schemas.openxmlformats.org/presentationml/2006/main" uri="{D6D511B9-2390-475A-947B-AFAB55BFBCF1}">
            <pc226:cmChg xmlns:pc226="http://schemas.microsoft.com/office/powerpoint/2022/06/main/command" chg="del">
              <pc226:chgData name="Allison Wu" userId="" providerId="" clId="Web-{FF55E10D-3A86-4794-A3EB-982AD2B671FD}" dt="2024-03-01T21:22:04.288" v="49"/>
              <pc2:cmMkLst xmlns:pc2="http://schemas.microsoft.com/office/powerpoint/2019/9/main/command">
                <pc:docMk/>
                <pc:sldMk cId="1963187717" sldId="323"/>
                <pc2:cmMk id="{7F513F10-BC71-44F2-8351-32AC7A9AFB20}"/>
              </pc2:cmMkLst>
            </pc226:cmChg>
            <pc226:cmChg xmlns:pc226="http://schemas.microsoft.com/office/powerpoint/2022/06/main/command" chg="del">
              <pc226:chgData name="Allison Wu" userId="" providerId="" clId="Web-{FF55E10D-3A86-4794-A3EB-982AD2B671FD}" dt="2024-03-01T21:21:46.710" v="42"/>
              <pc2:cmMkLst xmlns:pc2="http://schemas.microsoft.com/office/powerpoint/2019/9/main/command">
                <pc:docMk/>
                <pc:sldMk cId="1963187717" sldId="323"/>
                <pc2:cmMk id="{43786528-11E5-45BB-9209-270EC18CFE9D}"/>
              </pc2:cmMkLst>
            </pc226:cmChg>
            <pc226:cmChg xmlns:pc226="http://schemas.microsoft.com/office/powerpoint/2022/06/main/command" chg="del">
              <pc226:chgData name="Allison Wu" userId="" providerId="" clId="Web-{FF55E10D-3A86-4794-A3EB-982AD2B671FD}" dt="2024-03-01T21:21:54.350" v="44"/>
              <pc2:cmMkLst xmlns:pc2="http://schemas.microsoft.com/office/powerpoint/2019/9/main/command">
                <pc:docMk/>
                <pc:sldMk cId="1963187717" sldId="323"/>
                <pc2:cmMk id="{188E2477-1AE7-43CE-8B05-E4EE842821C2}"/>
              </pc2:cmMkLst>
            </pc226:cmChg>
            <pc226:cmChg xmlns:pc226="http://schemas.microsoft.com/office/powerpoint/2022/06/main/command" chg="del">
              <pc226:chgData name="Allison Wu" userId="" providerId="" clId="Web-{FF55E10D-3A86-4794-A3EB-982AD2B671FD}" dt="2024-03-01T21:22:01.398" v="47"/>
              <pc2:cmMkLst xmlns:pc2="http://schemas.microsoft.com/office/powerpoint/2019/9/main/command">
                <pc:docMk/>
                <pc:sldMk cId="1963187717" sldId="323"/>
                <pc2:cmMk id="{FFA13F80-C564-4CB8-8D55-E5FAFF62E23F}"/>
              </pc2:cmMkLst>
            </pc226:cmChg>
            <pc226:cmChg xmlns:pc226="http://schemas.microsoft.com/office/powerpoint/2022/06/main/command" chg="del">
              <pc226:chgData name="Allison Wu" userId="" providerId="" clId="Web-{FF55E10D-3A86-4794-A3EB-982AD2B671FD}" dt="2024-03-01T21:21:56.757" v="45"/>
              <pc2:cmMkLst xmlns:pc2="http://schemas.microsoft.com/office/powerpoint/2019/9/main/command">
                <pc:docMk/>
                <pc:sldMk cId="1963187717" sldId="323"/>
                <pc2:cmMk id="{4960259E-5456-4A4B-BAB5-436CC9E04A25}"/>
              </pc2:cmMkLst>
            </pc226:cmChg>
            <pc226:cmChg xmlns:pc226="http://schemas.microsoft.com/office/powerpoint/2022/06/main/command" chg="del">
              <pc226:chgData name="Allison Wu" userId="" providerId="" clId="Web-{FF55E10D-3A86-4794-A3EB-982AD2B671FD}" dt="2024-03-01T21:21:51.132" v="43"/>
              <pc2:cmMkLst xmlns:pc2="http://schemas.microsoft.com/office/powerpoint/2019/9/main/command">
                <pc:docMk/>
                <pc:sldMk cId="1963187717" sldId="323"/>
                <pc2:cmMk id="{E40335BF-4267-4290-A682-1BD6D67AD27C}"/>
              </pc2:cmMkLst>
            </pc226:cmChg>
            <pc226:cmChg xmlns:pc226="http://schemas.microsoft.com/office/powerpoint/2022/06/main/command" chg="del">
              <pc226:chgData name="Allison Wu" userId="" providerId="" clId="Web-{FF55E10D-3A86-4794-A3EB-982AD2B671FD}" dt="2024-03-01T21:22:05.867" v="50"/>
              <pc2:cmMkLst xmlns:pc2="http://schemas.microsoft.com/office/powerpoint/2019/9/main/command">
                <pc:docMk/>
                <pc:sldMk cId="1963187717" sldId="323"/>
                <pc2:cmMk id="{DD84D0BF-B821-4E47-9E9E-B9A239A06025}"/>
              </pc2:cmMkLst>
            </pc226:cmChg>
            <pc226:cmChg xmlns:pc226="http://schemas.microsoft.com/office/powerpoint/2022/06/main/command" chg="del">
              <pc226:chgData name="Allison Wu" userId="" providerId="" clId="Web-{FF55E10D-3A86-4794-A3EB-982AD2B671FD}" dt="2024-03-01T21:21:59.632" v="46"/>
              <pc2:cmMkLst xmlns:pc2="http://schemas.microsoft.com/office/powerpoint/2019/9/main/command">
                <pc:docMk/>
                <pc:sldMk cId="1963187717" sldId="323"/>
                <pc2:cmMk id="{955758C4-4CF8-4BA7-815E-B1C04D3561A8}"/>
              </pc2:cmMkLst>
            </pc226:cmChg>
            <pc226:cmChg xmlns:pc226="http://schemas.microsoft.com/office/powerpoint/2022/06/main/command" chg="del">
              <pc226:chgData name="Allison Wu" userId="" providerId="" clId="Web-{FF55E10D-3A86-4794-A3EB-982AD2B671FD}" dt="2024-03-01T21:22:02.913" v="48"/>
              <pc2:cmMkLst xmlns:pc2="http://schemas.microsoft.com/office/powerpoint/2019/9/main/command">
                <pc:docMk/>
                <pc:sldMk cId="1963187717" sldId="323"/>
                <pc2:cmMk id="{C3F484CB-15AE-4481-B9A9-53F1537EAAD0}"/>
              </pc2:cmMkLst>
            </pc226:cmChg>
            <pc226:cmChg xmlns:pc226="http://schemas.microsoft.com/office/powerpoint/2022/06/main/command" chg="del">
              <pc226:chgData name="Allison Wu" userId="" providerId="" clId="Web-{FF55E10D-3A86-4794-A3EB-982AD2B671FD}" dt="2024-03-01T21:22:07.429" v="51"/>
              <pc2:cmMkLst xmlns:pc2="http://schemas.microsoft.com/office/powerpoint/2019/9/main/command">
                <pc:docMk/>
                <pc:sldMk cId="1963187717" sldId="323"/>
                <pc2:cmMk id="{18BA88ED-24C5-4CD7-A3EA-1584E4DEABE0}"/>
              </pc2:cmMkLst>
            </pc226:cmChg>
          </p:ext>
        </pc:extLst>
      </pc:sldChg>
      <pc:sldChg chg="delCm">
        <pc:chgData name="Allison Wu" userId="" providerId="" clId="Web-{FF55E10D-3A86-4794-A3EB-982AD2B671FD}" dt="2024-03-01T21:22:11.929" v="52"/>
        <pc:sldMkLst>
          <pc:docMk/>
          <pc:sldMk cId="393204563" sldId="324"/>
        </pc:sldMkLst>
        <pc:extLst>
          <p:ext xmlns:p="http://schemas.openxmlformats.org/presentationml/2006/main" uri="{D6D511B9-2390-475A-947B-AFAB55BFBCF1}">
            <pc226:cmChg xmlns:pc226="http://schemas.microsoft.com/office/powerpoint/2022/06/main/command" chg="del">
              <pc226:chgData name="Allison Wu" userId="" providerId="" clId="Web-{FF55E10D-3A86-4794-A3EB-982AD2B671FD}" dt="2024-03-01T21:22:11.929" v="52"/>
              <pc2:cmMkLst xmlns:pc2="http://schemas.microsoft.com/office/powerpoint/2019/9/main/command">
                <pc:docMk/>
                <pc:sldMk cId="393204563" sldId="324"/>
                <pc2:cmMk id="{F9D3416F-0685-4B59-AF99-920197798011}"/>
              </pc2:cmMkLst>
            </pc226:cmChg>
          </p:ext>
        </pc:extLst>
      </pc:sldChg>
      <pc:sldChg chg="delCm">
        <pc:chgData name="Allison Wu" userId="" providerId="" clId="Web-{FF55E10D-3A86-4794-A3EB-982AD2B671FD}" dt="2024-03-01T21:22:52.071" v="59"/>
        <pc:sldMkLst>
          <pc:docMk/>
          <pc:sldMk cId="3890512224" sldId="325"/>
        </pc:sldMkLst>
        <pc:extLst>
          <p:ext xmlns:p="http://schemas.openxmlformats.org/presentationml/2006/main" uri="{D6D511B9-2390-475A-947B-AFAB55BFBCF1}">
            <pc226:cmChg xmlns:pc226="http://schemas.microsoft.com/office/powerpoint/2022/06/main/command" chg="del">
              <pc226:chgData name="Allison Wu" userId="" providerId="" clId="Web-{FF55E10D-3A86-4794-A3EB-982AD2B671FD}" dt="2024-03-01T21:22:52.071" v="59"/>
              <pc2:cmMkLst xmlns:pc2="http://schemas.microsoft.com/office/powerpoint/2019/9/main/command">
                <pc:docMk/>
                <pc:sldMk cId="3890512224" sldId="325"/>
                <pc2:cmMk id="{D5D86EE9-FB1E-45FF-973F-3DF0D43D561F}"/>
              </pc2:cmMkLst>
            </pc226:cmChg>
          </p:ext>
        </pc:extLst>
      </pc:sldChg>
      <pc:sldChg chg="delCm">
        <pc:chgData name="Allison Wu" userId="" providerId="" clId="Web-{FF55E10D-3A86-4794-A3EB-982AD2B671FD}" dt="2024-03-01T21:23:07.650" v="68"/>
        <pc:sldMkLst>
          <pc:docMk/>
          <pc:sldMk cId="214010506" sldId="326"/>
        </pc:sldMkLst>
        <pc:extLst>
          <p:ext xmlns:p="http://schemas.openxmlformats.org/presentationml/2006/main" uri="{D6D511B9-2390-475A-947B-AFAB55BFBCF1}">
            <pc226:cmChg xmlns:pc226="http://schemas.microsoft.com/office/powerpoint/2022/06/main/command" chg="del">
              <pc226:chgData name="Allison Wu" userId="" providerId="" clId="Web-{FF55E10D-3A86-4794-A3EB-982AD2B671FD}" dt="2024-03-01T21:22:55.118" v="60"/>
              <pc2:cmMkLst xmlns:pc2="http://schemas.microsoft.com/office/powerpoint/2019/9/main/command">
                <pc:docMk/>
                <pc:sldMk cId="214010506" sldId="326"/>
                <pc2:cmMk id="{28279D05-19D2-49CA-813A-45F4D50D6F3D}"/>
              </pc2:cmMkLst>
            </pc226:cmChg>
            <pc226:cmChg xmlns:pc226="http://schemas.microsoft.com/office/powerpoint/2022/06/main/command" chg="del">
              <pc226:chgData name="Allison Wu" userId="" providerId="" clId="Web-{FF55E10D-3A86-4794-A3EB-982AD2B671FD}" dt="2024-03-01T21:22:58.290" v="62"/>
              <pc2:cmMkLst xmlns:pc2="http://schemas.microsoft.com/office/powerpoint/2019/9/main/command">
                <pc:docMk/>
                <pc:sldMk cId="214010506" sldId="326"/>
                <pc2:cmMk id="{DF34520A-BD35-45D2-B0A7-9F8BB396E050}"/>
              </pc2:cmMkLst>
            </pc226:cmChg>
            <pc226:cmChg xmlns:pc226="http://schemas.microsoft.com/office/powerpoint/2022/06/main/command" chg="del">
              <pc226:chgData name="Allison Wu" userId="" providerId="" clId="Web-{FF55E10D-3A86-4794-A3EB-982AD2B671FD}" dt="2024-03-01T21:23:04.525" v="66"/>
              <pc2:cmMkLst xmlns:pc2="http://schemas.microsoft.com/office/powerpoint/2019/9/main/command">
                <pc:docMk/>
                <pc:sldMk cId="214010506" sldId="326"/>
                <pc2:cmMk id="{00D87832-07AF-46E4-8870-202C9C458180}"/>
              </pc2:cmMkLst>
            </pc226:cmChg>
            <pc226:cmChg xmlns:pc226="http://schemas.microsoft.com/office/powerpoint/2022/06/main/command" chg="del">
              <pc226:chgData name="Allison Wu" userId="" providerId="" clId="Web-{FF55E10D-3A86-4794-A3EB-982AD2B671FD}" dt="2024-03-01T21:23:06.088" v="67"/>
              <pc2:cmMkLst xmlns:pc2="http://schemas.microsoft.com/office/powerpoint/2019/9/main/command">
                <pc:docMk/>
                <pc:sldMk cId="214010506" sldId="326"/>
                <pc2:cmMk id="{70E37C32-7D8E-4523-856D-A97C5B31584B}"/>
              </pc2:cmMkLst>
            </pc226:cmChg>
            <pc226:cmChg xmlns:pc226="http://schemas.microsoft.com/office/powerpoint/2022/06/main/command" chg="del">
              <pc226:chgData name="Allison Wu" userId="" providerId="" clId="Web-{FF55E10D-3A86-4794-A3EB-982AD2B671FD}" dt="2024-03-01T21:23:00.041" v="63"/>
              <pc2:cmMkLst xmlns:pc2="http://schemas.microsoft.com/office/powerpoint/2019/9/main/command">
                <pc:docMk/>
                <pc:sldMk cId="214010506" sldId="326"/>
                <pc2:cmMk id="{71CB5651-41B8-4373-A731-B074473EFBAD}"/>
              </pc2:cmMkLst>
            </pc226:cmChg>
            <pc226:cmChg xmlns:pc226="http://schemas.microsoft.com/office/powerpoint/2022/06/main/command" chg="del">
              <pc226:chgData name="Allison Wu" userId="" providerId="" clId="Web-{FF55E10D-3A86-4794-A3EB-982AD2B671FD}" dt="2024-03-01T21:23:07.650" v="68"/>
              <pc2:cmMkLst xmlns:pc2="http://schemas.microsoft.com/office/powerpoint/2019/9/main/command">
                <pc:docMk/>
                <pc:sldMk cId="214010506" sldId="326"/>
                <pc2:cmMk id="{5DA21659-95A8-4611-8961-16827C01F3DC}"/>
              </pc2:cmMkLst>
            </pc226:cmChg>
            <pc226:cmChg xmlns:pc226="http://schemas.microsoft.com/office/powerpoint/2022/06/main/command" chg="del">
              <pc226:chgData name="Allison Wu" userId="" providerId="" clId="Web-{FF55E10D-3A86-4794-A3EB-982AD2B671FD}" dt="2024-03-01T21:22:56.697" v="61"/>
              <pc2:cmMkLst xmlns:pc2="http://schemas.microsoft.com/office/powerpoint/2019/9/main/command">
                <pc:docMk/>
                <pc:sldMk cId="214010506" sldId="326"/>
                <pc2:cmMk id="{81A88265-5828-4480-9623-94856E1E3CCA}"/>
              </pc2:cmMkLst>
            </pc226:cmChg>
            <pc226:cmChg xmlns:pc226="http://schemas.microsoft.com/office/powerpoint/2022/06/main/command" chg="del">
              <pc226:chgData name="Allison Wu" userId="" providerId="" clId="Web-{FF55E10D-3A86-4794-A3EB-982AD2B671FD}" dt="2024-03-01T21:23:01.744" v="64"/>
              <pc2:cmMkLst xmlns:pc2="http://schemas.microsoft.com/office/powerpoint/2019/9/main/command">
                <pc:docMk/>
                <pc:sldMk cId="214010506" sldId="326"/>
                <pc2:cmMk id="{53176CC7-A833-4DF7-9B52-1D6B3E5AEE75}"/>
              </pc2:cmMkLst>
            </pc226:cmChg>
            <pc226:cmChg xmlns:pc226="http://schemas.microsoft.com/office/powerpoint/2022/06/main/command" chg="del">
              <pc226:chgData name="Allison Wu" userId="" providerId="" clId="Web-{FF55E10D-3A86-4794-A3EB-982AD2B671FD}" dt="2024-03-01T21:23:03.103" v="65"/>
              <pc2:cmMkLst xmlns:pc2="http://schemas.microsoft.com/office/powerpoint/2019/9/main/command">
                <pc:docMk/>
                <pc:sldMk cId="214010506" sldId="326"/>
                <pc2:cmMk id="{C1ED0FD3-4217-439F-B1F8-6D707580D761}"/>
              </pc2:cmMkLst>
            </pc226:cmChg>
          </p:ext>
        </pc:extLst>
      </pc:sldChg>
      <pc:sldChg chg="delCm">
        <pc:chgData name="Allison Wu" userId="" providerId="" clId="Web-{FF55E10D-3A86-4794-A3EB-982AD2B671FD}" dt="2024-03-01T21:23:26.604" v="73"/>
        <pc:sldMkLst>
          <pc:docMk/>
          <pc:sldMk cId="1609667571" sldId="327"/>
        </pc:sldMkLst>
        <pc:extLst>
          <p:ext xmlns:p="http://schemas.openxmlformats.org/presentationml/2006/main" uri="{D6D511B9-2390-475A-947B-AFAB55BFBCF1}">
            <pc226:cmChg xmlns:pc226="http://schemas.microsoft.com/office/powerpoint/2022/06/main/command" chg="del">
              <pc226:chgData name="Allison Wu" userId="" providerId="" clId="Web-{FF55E10D-3A86-4794-A3EB-982AD2B671FD}" dt="2024-03-01T21:23:26.604" v="73"/>
              <pc2:cmMkLst xmlns:pc2="http://schemas.microsoft.com/office/powerpoint/2019/9/main/command">
                <pc:docMk/>
                <pc:sldMk cId="1609667571" sldId="327"/>
                <pc2:cmMk id="{5FBFCC20-0197-4667-85C8-05CC01CA0956}"/>
              </pc2:cmMkLst>
            </pc226:cmChg>
            <pc226:cmChg xmlns:pc226="http://schemas.microsoft.com/office/powerpoint/2022/06/main/command" chg="del">
              <pc226:chgData name="Allison Wu" userId="" providerId="" clId="Web-{FF55E10D-3A86-4794-A3EB-982AD2B671FD}" dt="2024-03-01T21:23:21.338" v="71"/>
              <pc2:cmMkLst xmlns:pc2="http://schemas.microsoft.com/office/powerpoint/2019/9/main/command">
                <pc:docMk/>
                <pc:sldMk cId="1609667571" sldId="327"/>
                <pc2:cmMk id="{237DF68E-6DF4-4995-B78E-24984AE14244}"/>
              </pc2:cmMkLst>
            </pc226:cmChg>
            <pc226:cmChg xmlns:pc226="http://schemas.microsoft.com/office/powerpoint/2022/06/main/command" chg="del">
              <pc226:chgData name="Allison Wu" userId="" providerId="" clId="Web-{FF55E10D-3A86-4794-A3EB-982AD2B671FD}" dt="2024-03-01T21:23:12.963" v="69"/>
              <pc2:cmMkLst xmlns:pc2="http://schemas.microsoft.com/office/powerpoint/2019/9/main/command">
                <pc:docMk/>
                <pc:sldMk cId="1609667571" sldId="327"/>
                <pc2:cmMk id="{A8A32AA8-D969-4880-A3B6-24955527B641}"/>
              </pc2:cmMkLst>
            </pc226:cmChg>
            <pc226:cmChg xmlns:pc226="http://schemas.microsoft.com/office/powerpoint/2022/06/main/command" chg="del">
              <pc226:chgData name="Allison Wu" userId="" providerId="" clId="Web-{FF55E10D-3A86-4794-A3EB-982AD2B671FD}" dt="2024-03-01T21:23:15.307" v="70"/>
              <pc2:cmMkLst xmlns:pc2="http://schemas.microsoft.com/office/powerpoint/2019/9/main/command">
                <pc:docMk/>
                <pc:sldMk cId="1609667571" sldId="327"/>
                <pc2:cmMk id="{083890B1-8475-4D8D-A91E-E36D035E64A1}"/>
              </pc2:cmMkLst>
            </pc226:cmChg>
            <pc226:cmChg xmlns:pc226="http://schemas.microsoft.com/office/powerpoint/2022/06/main/command" chg="del">
              <pc226:chgData name="Allison Wu" userId="" providerId="" clId="Web-{FF55E10D-3A86-4794-A3EB-982AD2B671FD}" dt="2024-03-01T21:23:23.541" v="72"/>
              <pc2:cmMkLst xmlns:pc2="http://schemas.microsoft.com/office/powerpoint/2019/9/main/command">
                <pc:docMk/>
                <pc:sldMk cId="1609667571" sldId="327"/>
                <pc2:cmMk id="{0DE58FD9-C7B5-4806-8B10-90E4EAF32AF6}"/>
              </pc2:cmMkLst>
            </pc226:cmChg>
          </p:ext>
        </pc:extLst>
      </pc:sldChg>
      <pc:sldChg chg="delCm">
        <pc:chgData name="Allison Wu" userId="" providerId="" clId="Web-{FF55E10D-3A86-4794-A3EB-982AD2B671FD}" dt="2024-03-01T21:23:32.886" v="75"/>
        <pc:sldMkLst>
          <pc:docMk/>
          <pc:sldMk cId="3894350932" sldId="328"/>
        </pc:sldMkLst>
        <pc:extLst>
          <p:ext xmlns:p="http://schemas.openxmlformats.org/presentationml/2006/main" uri="{D6D511B9-2390-475A-947B-AFAB55BFBCF1}">
            <pc226:cmChg xmlns:pc226="http://schemas.microsoft.com/office/powerpoint/2022/06/main/command" chg="del">
              <pc226:chgData name="Allison Wu" userId="" providerId="" clId="Web-{FF55E10D-3A86-4794-A3EB-982AD2B671FD}" dt="2024-03-01T21:23:32.886" v="75"/>
              <pc2:cmMkLst xmlns:pc2="http://schemas.microsoft.com/office/powerpoint/2019/9/main/command">
                <pc:docMk/>
                <pc:sldMk cId="3894350932" sldId="328"/>
                <pc2:cmMk id="{0923315B-55D7-49C3-99FE-A3684D4ED9F2}"/>
              </pc2:cmMkLst>
            </pc226:cmChg>
            <pc226:cmChg xmlns:pc226="http://schemas.microsoft.com/office/powerpoint/2022/06/main/command" chg="del">
              <pc226:chgData name="Allison Wu" userId="" providerId="" clId="Web-{FF55E10D-3A86-4794-A3EB-982AD2B671FD}" dt="2024-03-01T21:23:30.948" v="74"/>
              <pc2:cmMkLst xmlns:pc2="http://schemas.microsoft.com/office/powerpoint/2019/9/main/command">
                <pc:docMk/>
                <pc:sldMk cId="3894350932" sldId="328"/>
                <pc2:cmMk id="{1DF8F9DA-4954-46B6-9B8B-BB24EF936066}"/>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A21FC87-1003-0F40-9EE1-A76184CA4785}" type="datetimeFigureOut">
              <a:rPr lang="en-US" smtClean="0"/>
              <a:t>3/28/24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7B1DD34-5FC2-A74C-A904-E3786CAF0A04}" type="slidenum">
              <a:rPr lang="en-US" smtClean="0"/>
              <a:t>‹#›</a:t>
            </a:fld>
            <a:endParaRPr lang="en-US"/>
          </a:p>
        </p:txBody>
      </p:sp>
    </p:spTree>
    <p:extLst>
      <p:ext uri="{BB962C8B-B14F-4D97-AF65-F5344CB8AC3E}">
        <p14:creationId xmlns:p14="http://schemas.microsoft.com/office/powerpoint/2010/main" val="3829535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VRL@rescue.or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findahealthcenter.hrsa.gov/"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edicaid.gov/medicaid/benefits/index.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medicaid.gov/medicaid/benefits/mandatory-optional-medicaid-benefits/index.htm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uscis.gov/humanitarian/uniting-for-ukraine/uniting-for-ukraine-vaccine-attestation-russia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uscis.gov/humanitarian/atestaciya-vakci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B1DD34-5FC2-A74C-A904-E3786CAF0A04}" type="slidenum">
              <a:rPr lang="en-US" smtClean="0"/>
              <a:t>1</a:t>
            </a:fld>
            <a:endParaRPr lang="en-US"/>
          </a:p>
        </p:txBody>
      </p:sp>
    </p:spTree>
    <p:extLst>
      <p:ext uri="{BB962C8B-B14F-4D97-AF65-F5344CB8AC3E}">
        <p14:creationId xmlns:p14="http://schemas.microsoft.com/office/powerpoint/2010/main" val="70003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Туберкульоз — це захворювання, що передається повітряним шляхом і може призвести до тяжкої хвороби та смерті. </a:t>
            </a:r>
            <a:r>
              <a:rPr lang="ru-RU" sz="1800" dirty="0">
                <a:effectLst/>
                <a:latin typeface="Segoe UI" panose="020B0502040204020203" pitchFamily="34" charset="0"/>
              </a:rPr>
              <a:t>Уряд </a:t>
            </a:r>
            <a:r>
              <a:rPr lang="ru-RU" sz="1800" dirty="0" err="1">
                <a:effectLst/>
                <a:latin typeface="Segoe UI" panose="020B0502040204020203" pitchFamily="34" charset="0"/>
              </a:rPr>
              <a:t>вимагає</a:t>
            </a:r>
            <a:r>
              <a:rPr lang="ru-RU" sz="1800" dirty="0">
                <a:effectLst/>
                <a:latin typeface="Segoe UI" panose="020B0502040204020203" pitchFamily="34" charset="0"/>
              </a:rPr>
              <a:t>, </a:t>
            </a:r>
            <a:r>
              <a:rPr lang="ru-RU" sz="1800" dirty="0" err="1">
                <a:effectLst/>
                <a:latin typeface="Segoe UI" panose="020B0502040204020203" pitchFamily="34" charset="0"/>
              </a:rPr>
              <a:t>щоб</a:t>
            </a:r>
            <a:r>
              <a:rPr lang="ru-RU" sz="1800" dirty="0">
                <a:effectLst/>
                <a:latin typeface="Segoe UI" panose="020B0502040204020203" pitchFamily="34" charset="0"/>
              </a:rPr>
              <a:t> </a:t>
            </a:r>
            <a:r>
              <a:rPr lang="ru-RU" sz="1800" dirty="0" err="1">
                <a:effectLst/>
                <a:latin typeface="Segoe UI" panose="020B0502040204020203" pitchFamily="34" charset="0"/>
              </a:rPr>
              <a:t>українці</a:t>
            </a:r>
            <a:r>
              <a:rPr lang="ru-RU" sz="1800" dirty="0">
                <a:effectLst/>
                <a:latin typeface="Segoe UI" panose="020B0502040204020203" pitchFamily="34" charset="0"/>
              </a:rPr>
              <a:t> </a:t>
            </a:r>
            <a:r>
              <a:rPr lang="ru-RU" sz="1800" dirty="0" err="1">
                <a:effectLst/>
                <a:latin typeface="Segoe UI" panose="020B0502040204020203" pitchFamily="34" charset="0"/>
              </a:rPr>
              <a:t>віком</a:t>
            </a:r>
            <a:r>
              <a:rPr lang="ru-RU" sz="1800" dirty="0">
                <a:effectLst/>
                <a:latin typeface="Segoe UI" panose="020B0502040204020203" pitchFamily="34" charset="0"/>
              </a:rPr>
              <a:t> </a:t>
            </a:r>
            <a:r>
              <a:rPr lang="ru-RU" sz="1800" dirty="0" err="1">
                <a:effectLst/>
                <a:latin typeface="Segoe UI" panose="020B0502040204020203" pitchFamily="34" charset="0"/>
              </a:rPr>
              <a:t>від</a:t>
            </a:r>
            <a:r>
              <a:rPr lang="ru-RU" sz="1800" dirty="0">
                <a:effectLst/>
                <a:latin typeface="Segoe UI" panose="020B0502040204020203" pitchFamily="34" charset="0"/>
              </a:rPr>
              <a:t> </a:t>
            </a:r>
            <a:r>
              <a:rPr lang="ru-RU" sz="1800" dirty="0" err="1">
                <a:effectLst/>
                <a:latin typeface="Segoe UI" panose="020B0502040204020203" pitchFamily="34" charset="0"/>
              </a:rPr>
              <a:t>двох</a:t>
            </a:r>
            <a:r>
              <a:rPr lang="ru-RU" sz="1800" dirty="0">
                <a:effectLst/>
                <a:latin typeface="Segoe UI" panose="020B0502040204020203" pitchFamily="34" charset="0"/>
              </a:rPr>
              <a:t> </a:t>
            </a:r>
            <a:r>
              <a:rPr lang="ru-RU" sz="1800" dirty="0" err="1">
                <a:effectLst/>
                <a:latin typeface="Segoe UI" panose="020B0502040204020203" pitchFamily="34" charset="0"/>
              </a:rPr>
              <a:t>років</a:t>
            </a:r>
            <a:r>
              <a:rPr lang="ru-RU" sz="1800" dirty="0">
                <a:effectLst/>
                <a:latin typeface="Segoe UI" panose="020B0502040204020203" pitchFamily="34" charset="0"/>
              </a:rPr>
              <a:t>, </a:t>
            </a:r>
            <a:r>
              <a:rPr lang="ru-RU" sz="1800" dirty="0" err="1">
                <a:effectLst/>
                <a:latin typeface="Segoe UI" panose="020B0502040204020203" pitchFamily="34" charset="0"/>
              </a:rPr>
              <a:t>які</a:t>
            </a:r>
            <a:r>
              <a:rPr lang="ru-RU" sz="1800" dirty="0">
                <a:effectLst/>
                <a:latin typeface="Segoe UI" panose="020B0502040204020203" pitchFamily="34" charset="0"/>
              </a:rPr>
              <a:t> </a:t>
            </a:r>
            <a:r>
              <a:rPr lang="ru-RU" sz="1800" dirty="0" err="1">
                <a:effectLst/>
                <a:latin typeface="Segoe UI" panose="020B0502040204020203" pitchFamily="34" charset="0"/>
              </a:rPr>
              <a:t>отримали</a:t>
            </a:r>
            <a:r>
              <a:rPr lang="ru-RU" sz="1800" dirty="0">
                <a:effectLst/>
                <a:latin typeface="Segoe UI" panose="020B0502040204020203" pitchFamily="34" charset="0"/>
              </a:rPr>
              <a:t> </a:t>
            </a:r>
            <a:r>
              <a:rPr lang="ru-RU" sz="1800" dirty="0" err="1">
                <a:effectLst/>
                <a:latin typeface="Segoe UI" panose="020B0502040204020203" pitchFamily="34" charset="0"/>
              </a:rPr>
              <a:t>гуманітарний</a:t>
            </a:r>
            <a:r>
              <a:rPr lang="ru-RU" sz="1800" dirty="0">
                <a:effectLst/>
                <a:latin typeface="Segoe UI" panose="020B0502040204020203" pitchFamily="34" charset="0"/>
              </a:rPr>
              <a:t> пароль, </a:t>
            </a:r>
            <a:r>
              <a:rPr lang="ru-RU" sz="1800" dirty="0" err="1">
                <a:effectLst/>
                <a:latin typeface="Segoe UI" panose="020B0502040204020203" pitchFamily="34" charset="0"/>
              </a:rPr>
              <a:t>пройшли</a:t>
            </a:r>
            <a:r>
              <a:rPr lang="ru-RU" sz="1800" dirty="0">
                <a:effectLst/>
                <a:latin typeface="Segoe UI" panose="020B0502040204020203" pitchFamily="34" charset="0"/>
              </a:rPr>
              <a:t> </a:t>
            </a:r>
            <a:r>
              <a:rPr lang="ru-RU" sz="1800" dirty="0" err="1">
                <a:effectLst/>
                <a:latin typeface="Segoe UI" panose="020B0502040204020203" pitchFamily="34" charset="0"/>
              </a:rPr>
              <a:t>скринінг</a:t>
            </a:r>
            <a:r>
              <a:rPr lang="ru-RU" sz="1800" dirty="0">
                <a:effectLst/>
                <a:latin typeface="Segoe UI" panose="020B0502040204020203" pitchFamily="34" charset="0"/>
              </a:rPr>
              <a:t> на </a:t>
            </a:r>
            <a:r>
              <a:rPr lang="ru-RU" sz="1800" dirty="0" err="1">
                <a:effectLst/>
                <a:latin typeface="Segoe UI" panose="020B0502040204020203" pitchFamily="34" charset="0"/>
              </a:rPr>
              <a:t>туберкульоз</a:t>
            </a:r>
            <a:r>
              <a:rPr lang="ru-RU" sz="1800" dirty="0">
                <a:effectLst/>
                <a:latin typeface="Segoe UI" panose="020B0502040204020203" pitchFamily="34" charset="0"/>
              </a:rPr>
              <a:t> </a:t>
            </a:r>
            <a:r>
              <a:rPr lang="ru-RU" sz="1800" dirty="0" err="1">
                <a:effectLst/>
                <a:latin typeface="Segoe UI" panose="020B0502040204020203" pitchFamily="34" charset="0"/>
              </a:rPr>
              <a:t>протягом</a:t>
            </a:r>
            <a:r>
              <a:rPr lang="ru-RU" sz="1800" dirty="0">
                <a:effectLst/>
                <a:latin typeface="Segoe UI" panose="020B0502040204020203" pitchFamily="34" charset="0"/>
              </a:rPr>
              <a:t> 90 </a:t>
            </a:r>
            <a:r>
              <a:rPr lang="ru-RU" sz="1800" dirty="0" err="1">
                <a:effectLst/>
                <a:latin typeface="Segoe UI" panose="020B0502040204020203" pitchFamily="34" charset="0"/>
              </a:rPr>
              <a:t>днів</a:t>
            </a:r>
            <a:r>
              <a:rPr lang="ru-RU" sz="1800" dirty="0">
                <a:effectLst/>
                <a:latin typeface="Segoe UI" panose="020B0502040204020203" pitchFamily="34" charset="0"/>
              </a:rPr>
              <a:t> </a:t>
            </a:r>
            <a:r>
              <a:rPr lang="ru-RU" sz="1800" dirty="0" err="1">
                <a:effectLst/>
                <a:latin typeface="Segoe UI" panose="020B0502040204020203" pitchFamily="34" charset="0"/>
              </a:rPr>
              <a:t>після</a:t>
            </a:r>
            <a:r>
              <a:rPr lang="ru-RU" sz="1800" dirty="0">
                <a:effectLst/>
                <a:latin typeface="Segoe UI" panose="020B0502040204020203" pitchFamily="34" charset="0"/>
              </a:rPr>
              <a:t> </a:t>
            </a:r>
            <a:r>
              <a:rPr lang="ru-RU" sz="1800" dirty="0" err="1">
                <a:effectLst/>
                <a:latin typeface="Segoe UI" panose="020B0502040204020203" pitchFamily="34" charset="0"/>
              </a:rPr>
              <a:t>прибуття</a:t>
            </a:r>
            <a:r>
              <a:rPr lang="ru-RU" sz="1800" dirty="0">
                <a:effectLst/>
                <a:latin typeface="Segoe UI" panose="020B0502040204020203" pitchFamily="34" charset="0"/>
              </a:rPr>
              <a:t> до США</a:t>
            </a: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Така перевірка повинна бути виконана за допомогою аналізу крові на вивільнення гамма-інтерферону (IGRA). Коли будете записуватися на перевірку, обов’язково попросіть саме аналіз крові IGRA.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Діти віком до двох років мають право на виняток, що звільнює від цієї медичної вимоги.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10</a:t>
            </a:fld>
            <a:endParaRPr lang="en-US"/>
          </a:p>
        </p:txBody>
      </p:sp>
    </p:spTree>
    <p:extLst>
      <p:ext uri="{BB962C8B-B14F-4D97-AF65-F5344CB8AC3E}">
        <p14:creationId xmlns:p14="http://schemas.microsoft.com/office/powerpoint/2010/main" val="798603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Після здавання аналізу крові IGRA ви отримаєте результати. На підставі цих результатів вам потрібно буде засвідчити один з трьох висновків: </a:t>
            </a:r>
          </a:p>
          <a:p>
            <a:pPr marL="342900" marR="0" lvl="0" indent="-342900">
              <a:spcBef>
                <a:spcPts val="0"/>
              </a:spcBef>
              <a:spcAft>
                <a:spcPts val="0"/>
              </a:spcAft>
              <a:buFont typeface="Symbol" pitchFamily="2" charset="2"/>
              <a:buChar char=""/>
            </a:pPr>
            <a:r>
              <a:rPr lang="uk-UA" sz="1800" b="1"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Результат аналізу був негативним</a:t>
            </a: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це означає, що у вас немає туберкульозу. </a:t>
            </a:r>
          </a:p>
          <a:p>
            <a:pPr marL="342900" marR="0" lvl="0" indent="-342900">
              <a:spcBef>
                <a:spcPts val="0"/>
              </a:spcBef>
              <a:spcAft>
                <a:spcPts val="0"/>
              </a:spcAft>
              <a:buFont typeface="Symbol" pitchFamily="2" charset="2"/>
              <a:buChar char=""/>
            </a:pPr>
            <a:r>
              <a:rPr lang="uk-UA" sz="1800" b="1"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Результат аналізу був невизначеним</a:t>
            </a: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це означає, що результати аналізу крові сумнівні. У такому разі під час атестації вам потрібно буде погодитися на подальше обстеження та додатковий контроль у медичного працівника. Заклад, де ви робили аналіз, повідомить вам, що робити далі. </a:t>
            </a:r>
          </a:p>
          <a:p>
            <a:pPr marL="342900" marR="0" lvl="0" indent="-342900">
              <a:spcBef>
                <a:spcPts val="0"/>
              </a:spcBef>
              <a:spcAft>
                <a:spcPts val="0"/>
              </a:spcAft>
              <a:buFont typeface="Symbol" pitchFamily="2" charset="2"/>
              <a:buChar char=""/>
            </a:pPr>
            <a:r>
              <a:rPr lang="uk-UA" sz="1800" b="1"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Результат аналізу був позитивним</a:t>
            </a: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це означає, що у вас позитивний результат аналізу на туберкульоз. У такому разі вам потрібно буде зробити рентгенографію грудної клітки, щоб побачити, чи у вас активний туберкульоз. Якщо ви отримаєте позитивний результат аналізу, ви повинні підтвердити, що пройдете лікування та будете дотримуватися медичних рекомендацій. </a:t>
            </a:r>
          </a:p>
          <a:p>
            <a:pPr marL="0" marR="0">
              <a:spcBef>
                <a:spcPts val="0"/>
              </a:spcBef>
              <a:spcAft>
                <a:spcPts val="0"/>
              </a:spcAft>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Важливо зберегти копію всіх результатів аналізів і документів, щоб довести, що ви пройшли всі рекомендовані обстеження та лікування.  </a:t>
            </a:r>
          </a:p>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11</a:t>
            </a:fld>
            <a:endParaRPr lang="en-US"/>
          </a:p>
        </p:txBody>
      </p:sp>
    </p:spTree>
    <p:extLst>
      <p:ext uri="{BB962C8B-B14F-4D97-AF65-F5344CB8AC3E}">
        <p14:creationId xmlns:p14="http://schemas.microsoft.com/office/powerpoint/2010/main" val="3360703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B55CC-36D4-398D-1A71-D1C39C5D04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F1F903-0233-A729-935A-5D74A16D38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B0B740-0DA9-FE0F-811C-8B1F44373A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Поліомієліт — це тяжке захворювання, яке може призвести до тривалої інвалідності або навіть смерті. </a:t>
            </a:r>
            <a:r>
              <a:rPr lang="ru-RU" sz="1800" dirty="0" err="1">
                <a:effectLst/>
                <a:latin typeface="Segoe UI" panose="020B0502040204020203" pitchFamily="34" charset="0"/>
              </a:rPr>
              <a:t>Щоб</a:t>
            </a:r>
            <a:r>
              <a:rPr lang="ru-RU" sz="1800" dirty="0">
                <a:effectLst/>
                <a:latin typeface="Segoe UI" panose="020B0502040204020203" pitchFamily="34" charset="0"/>
              </a:rPr>
              <a:t> </a:t>
            </a:r>
            <a:r>
              <a:rPr lang="ru-RU" sz="1800" dirty="0" err="1">
                <a:effectLst/>
                <a:latin typeface="Segoe UI" panose="020B0502040204020203" pitchFamily="34" charset="0"/>
              </a:rPr>
              <a:t>гарантувати</a:t>
            </a:r>
            <a:r>
              <a:rPr lang="ru-RU" sz="1800" dirty="0">
                <a:effectLst/>
                <a:latin typeface="Segoe UI" panose="020B0502040204020203" pitchFamily="34" charset="0"/>
              </a:rPr>
              <a:t>, </a:t>
            </a:r>
            <a:r>
              <a:rPr lang="ru-RU" sz="1800" dirty="0" err="1">
                <a:effectLst/>
                <a:latin typeface="Segoe UI" panose="020B0502040204020203" pitchFamily="34" charset="0"/>
              </a:rPr>
              <a:t>що</a:t>
            </a:r>
            <a:r>
              <a:rPr lang="ru-RU" sz="1800" dirty="0">
                <a:effectLst/>
                <a:latin typeface="Segoe UI" panose="020B0502040204020203" pitchFamily="34" charset="0"/>
              </a:rPr>
              <a:t> </a:t>
            </a:r>
            <a:r>
              <a:rPr lang="ru-RU" sz="1800" dirty="0" err="1">
                <a:effectLst/>
                <a:latin typeface="Segoe UI" panose="020B0502040204020203" pitchFamily="34" charset="0"/>
              </a:rPr>
              <a:t>поліомієліт</a:t>
            </a:r>
            <a:r>
              <a:rPr lang="ru-RU" sz="1800" dirty="0">
                <a:effectLst/>
                <a:latin typeface="Segoe UI" panose="020B0502040204020203" pitchFamily="34" charset="0"/>
              </a:rPr>
              <a:t> </a:t>
            </a:r>
            <a:r>
              <a:rPr lang="ru-RU" sz="1800" dirty="0" err="1">
                <a:effectLst/>
                <a:latin typeface="Segoe UI" panose="020B0502040204020203" pitchFamily="34" charset="0"/>
              </a:rPr>
              <a:t>залишається</a:t>
            </a:r>
            <a:r>
              <a:rPr lang="ru-RU" sz="1800" dirty="0">
                <a:effectLst/>
                <a:latin typeface="Segoe UI" panose="020B0502040204020203" pitchFamily="34" charset="0"/>
              </a:rPr>
              <a:t> </a:t>
            </a:r>
            <a:r>
              <a:rPr lang="ru-RU" sz="1800" dirty="0" err="1">
                <a:effectLst/>
                <a:latin typeface="Segoe UI" panose="020B0502040204020203" pitchFamily="34" charset="0"/>
              </a:rPr>
              <a:t>під</a:t>
            </a:r>
            <a:r>
              <a:rPr lang="ru-RU" sz="1800" dirty="0">
                <a:effectLst/>
                <a:latin typeface="Segoe UI" panose="020B0502040204020203" pitchFamily="34" charset="0"/>
              </a:rPr>
              <a:t> контролем у США, уряд </a:t>
            </a:r>
            <a:r>
              <a:rPr lang="ru-RU" sz="1800" dirty="0" err="1">
                <a:effectLst/>
                <a:latin typeface="Segoe UI" panose="020B0502040204020203" pitchFamily="34" charset="0"/>
              </a:rPr>
              <a:t>вимагає</a:t>
            </a:r>
            <a:r>
              <a:rPr lang="ru-RU" sz="1800" dirty="0">
                <a:effectLst/>
                <a:latin typeface="Segoe UI" panose="020B0502040204020203" pitchFamily="34" charset="0"/>
              </a:rPr>
              <a:t>, </a:t>
            </a:r>
            <a:r>
              <a:rPr lang="ru-RU" sz="1800" dirty="0" err="1">
                <a:effectLst/>
                <a:latin typeface="Segoe UI" panose="020B0502040204020203" pitchFamily="34" charset="0"/>
              </a:rPr>
              <a:t>щоб</a:t>
            </a:r>
            <a:r>
              <a:rPr lang="ru-RU" sz="1800" dirty="0">
                <a:effectLst/>
                <a:latin typeface="Segoe UI" panose="020B0502040204020203" pitchFamily="34" charset="0"/>
              </a:rPr>
              <a:t> </a:t>
            </a:r>
            <a:r>
              <a:rPr lang="ru-RU" sz="1800" dirty="0" err="1">
                <a:effectLst/>
                <a:latin typeface="Segoe UI" panose="020B0502040204020203" pitchFamily="34" charset="0"/>
              </a:rPr>
              <a:t>українці</a:t>
            </a:r>
            <a:r>
              <a:rPr lang="ru-RU" sz="1800" dirty="0">
                <a:effectLst/>
                <a:latin typeface="Segoe UI" panose="020B0502040204020203" pitchFamily="34" charset="0"/>
              </a:rPr>
              <a:t> </a:t>
            </a:r>
            <a:r>
              <a:rPr lang="ru-RU" sz="1800" dirty="0" err="1">
                <a:effectLst/>
                <a:latin typeface="Segoe UI" panose="020B0502040204020203" pitchFamily="34" charset="0"/>
              </a:rPr>
              <a:t>віком</a:t>
            </a:r>
            <a:r>
              <a:rPr lang="ru-RU" sz="1800" dirty="0">
                <a:effectLst/>
                <a:latin typeface="Segoe UI" panose="020B0502040204020203" pitchFamily="34" charset="0"/>
              </a:rPr>
              <a:t> </a:t>
            </a:r>
            <a:r>
              <a:rPr lang="ru-RU" sz="1800" dirty="0" err="1">
                <a:effectLst/>
                <a:latin typeface="Segoe UI" panose="020B0502040204020203" pitchFamily="34" charset="0"/>
              </a:rPr>
              <a:t>від</a:t>
            </a:r>
            <a:r>
              <a:rPr lang="ru-RU" sz="1800" dirty="0">
                <a:effectLst/>
                <a:latin typeface="Segoe UI" panose="020B0502040204020203" pitchFamily="34" charset="0"/>
              </a:rPr>
              <a:t> 6 </a:t>
            </a:r>
            <a:r>
              <a:rPr lang="ru-RU" sz="1800" dirty="0" err="1">
                <a:effectLst/>
                <a:latin typeface="Segoe UI" panose="020B0502040204020203" pitchFamily="34" charset="0"/>
              </a:rPr>
              <a:t>тижнів</a:t>
            </a:r>
            <a:r>
              <a:rPr lang="ru-RU" sz="1800" dirty="0">
                <a:effectLst/>
                <a:latin typeface="Segoe UI" panose="020B0502040204020203" pitchFamily="34" charset="0"/>
              </a:rPr>
              <a:t>, </a:t>
            </a:r>
            <a:r>
              <a:rPr lang="ru-RU" sz="1800" dirty="0" err="1">
                <a:effectLst/>
                <a:latin typeface="Segoe UI" panose="020B0502040204020203" pitchFamily="34" charset="0"/>
              </a:rPr>
              <a:t>які</a:t>
            </a:r>
            <a:r>
              <a:rPr lang="ru-RU" sz="1800" dirty="0">
                <a:effectLst/>
                <a:latin typeface="Segoe UI" panose="020B0502040204020203" pitchFamily="34" charset="0"/>
              </a:rPr>
              <a:t> </a:t>
            </a:r>
            <a:r>
              <a:rPr lang="ru-RU" sz="1800" dirty="0" err="1">
                <a:effectLst/>
                <a:latin typeface="Segoe UI" panose="020B0502040204020203" pitchFamily="34" charset="0"/>
              </a:rPr>
              <a:t>отримали</a:t>
            </a:r>
            <a:r>
              <a:rPr lang="ru-RU" sz="1800" dirty="0">
                <a:effectLst/>
                <a:latin typeface="Segoe UI" panose="020B0502040204020203" pitchFamily="34" charset="0"/>
              </a:rPr>
              <a:t> </a:t>
            </a:r>
            <a:r>
              <a:rPr lang="ru-RU" sz="1800" dirty="0" err="1">
                <a:effectLst/>
                <a:latin typeface="Segoe UI" panose="020B0502040204020203" pitchFamily="34" charset="0"/>
              </a:rPr>
              <a:t>гуманітарний</a:t>
            </a:r>
            <a:r>
              <a:rPr lang="ru-RU" sz="1800" dirty="0">
                <a:effectLst/>
                <a:latin typeface="Segoe UI" panose="020B0502040204020203" pitchFamily="34" charset="0"/>
              </a:rPr>
              <a:t> пароль, </a:t>
            </a:r>
            <a:r>
              <a:rPr lang="ru-RU" sz="1800" dirty="0" err="1">
                <a:effectLst/>
                <a:latin typeface="Segoe UI" panose="020B0502040204020203" pitchFamily="34" charset="0"/>
              </a:rPr>
              <a:t>зробили</a:t>
            </a:r>
            <a:r>
              <a:rPr lang="ru-RU" sz="1800" dirty="0">
                <a:effectLst/>
                <a:latin typeface="Segoe UI" panose="020B0502040204020203" pitchFamily="34" charset="0"/>
              </a:rPr>
              <a:t> вакцину/</a:t>
            </a:r>
            <a:r>
              <a:rPr lang="ru-RU" sz="1800" dirty="0" err="1">
                <a:effectLst/>
                <a:latin typeface="Segoe UI" panose="020B0502040204020203" pitchFamily="34" charset="0"/>
              </a:rPr>
              <a:t>щеплення</a:t>
            </a:r>
            <a:r>
              <a:rPr lang="ru-RU" sz="1800" dirty="0">
                <a:effectLst/>
                <a:latin typeface="Segoe UI" panose="020B0502040204020203" pitchFamily="34" charset="0"/>
              </a:rPr>
              <a:t> </a:t>
            </a:r>
            <a:r>
              <a:rPr lang="ru-RU" sz="1800" dirty="0" err="1">
                <a:effectLst/>
                <a:latin typeface="Segoe UI" panose="020B0502040204020203" pitchFamily="34" charset="0"/>
              </a:rPr>
              <a:t>проти</a:t>
            </a:r>
            <a:r>
              <a:rPr lang="ru-RU" sz="1800" dirty="0">
                <a:effectLst/>
                <a:latin typeface="Segoe UI" panose="020B0502040204020203" pitchFamily="34" charset="0"/>
              </a:rPr>
              <a:t> </a:t>
            </a:r>
            <a:r>
              <a:rPr lang="ru-RU" sz="1800" dirty="0" err="1">
                <a:effectLst/>
                <a:latin typeface="Segoe UI" panose="020B0502040204020203" pitchFamily="34" charset="0"/>
              </a:rPr>
              <a:t>поліомієліту</a:t>
            </a:r>
            <a:r>
              <a:rPr lang="ru-RU" sz="1800" dirty="0">
                <a:effectLst/>
                <a:latin typeface="Segoe UI" panose="020B0502040204020203" pitchFamily="34" charset="0"/>
              </a:rPr>
              <a:t> до </a:t>
            </a:r>
            <a:r>
              <a:rPr lang="ru-RU" sz="1800" dirty="0" err="1">
                <a:effectLst/>
                <a:latin typeface="Segoe UI" panose="020B0502040204020203" pitchFamily="34" charset="0"/>
              </a:rPr>
              <a:t>прибуття</a:t>
            </a:r>
            <a:r>
              <a:rPr lang="ru-RU" sz="1800" dirty="0">
                <a:effectLst/>
                <a:latin typeface="Segoe UI" panose="020B0502040204020203" pitchFamily="34" charset="0"/>
              </a:rPr>
              <a:t> в США</a:t>
            </a: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Проте якщо ваша дитина була замалою для щеплення до поїздки або якщо ця вакцина не була схвалена чи зареєстрована для застосування у вашому місці проживання, </a:t>
            </a:r>
            <a:r>
              <a:rPr lang="ru-RU" sz="1800" dirty="0" err="1">
                <a:effectLst/>
                <a:latin typeface="Segoe UI" panose="020B0502040204020203" pitchFamily="34" charset="0"/>
              </a:rPr>
              <a:t>дитина</a:t>
            </a:r>
            <a:r>
              <a:rPr lang="ru-RU" sz="1800" dirty="0">
                <a:effectLst/>
                <a:latin typeface="Segoe UI" panose="020B0502040204020203" pitchFamily="34" charset="0"/>
              </a:rPr>
              <a:t> </a:t>
            </a:r>
            <a:r>
              <a:rPr lang="ru-RU" sz="1800" dirty="0" err="1">
                <a:effectLst/>
                <a:latin typeface="Segoe UI" panose="020B0502040204020203" pitchFamily="34" charset="0"/>
              </a:rPr>
              <a:t>має</a:t>
            </a:r>
            <a:r>
              <a:rPr lang="ru-RU" sz="1800" dirty="0">
                <a:effectLst/>
                <a:latin typeface="Segoe UI" panose="020B0502040204020203" pitchFamily="34" charset="0"/>
              </a:rPr>
              <a:t> пройти </a:t>
            </a:r>
            <a:r>
              <a:rPr lang="ru-RU" sz="1800" dirty="0" err="1">
                <a:effectLst/>
                <a:latin typeface="Segoe UI" panose="020B0502040204020203" pitchFamily="34" charset="0"/>
              </a:rPr>
              <a:t>атестацію</a:t>
            </a:r>
            <a:r>
              <a:rPr lang="ru-RU" sz="1800" dirty="0">
                <a:effectLst/>
                <a:latin typeface="Segoe UI" panose="020B0502040204020203" pitchFamily="34" charset="0"/>
              </a:rPr>
              <a:t>, </a:t>
            </a:r>
            <a:r>
              <a:rPr lang="ru-RU" sz="1800" dirty="0" err="1">
                <a:effectLst/>
                <a:latin typeface="Segoe UI" panose="020B0502040204020203" pitchFamily="34" charset="0"/>
              </a:rPr>
              <a:t>що</a:t>
            </a:r>
            <a:r>
              <a:rPr lang="ru-RU" sz="1800" dirty="0">
                <a:effectLst/>
                <a:latin typeface="Segoe UI" panose="020B0502040204020203" pitchFamily="34" charset="0"/>
              </a:rPr>
              <a:t> </a:t>
            </a:r>
            <a:r>
              <a:rPr lang="ru-RU" sz="1800" dirty="0" err="1">
                <a:effectLst/>
                <a:latin typeface="Segoe UI" panose="020B0502040204020203" pitchFamily="34" charset="0"/>
              </a:rPr>
              <a:t>підтверджує</a:t>
            </a:r>
            <a:r>
              <a:rPr lang="ru-RU" sz="1800" dirty="0">
                <a:effectLst/>
                <a:latin typeface="Segoe UI" panose="020B0502040204020203" pitchFamily="34" charset="0"/>
              </a:rPr>
              <a:t>, </a:t>
            </a:r>
            <a:r>
              <a:rPr lang="ru-RU" sz="1800" dirty="0" err="1">
                <a:effectLst/>
                <a:latin typeface="Segoe UI" panose="020B0502040204020203" pitchFamily="34" charset="0"/>
              </a:rPr>
              <a:t>що</a:t>
            </a:r>
            <a:r>
              <a:rPr lang="ru-RU" sz="1800" dirty="0">
                <a:effectLst/>
                <a:latin typeface="Segoe UI" panose="020B0502040204020203" pitchFamily="34" charset="0"/>
              </a:rPr>
              <a:t> вона </a:t>
            </a:r>
            <a:r>
              <a:rPr lang="ru-RU" sz="1800" dirty="0" err="1">
                <a:effectLst/>
                <a:latin typeface="Segoe UI" panose="020B0502040204020203" pitchFamily="34" charset="0"/>
              </a:rPr>
              <a:t>отримала</a:t>
            </a:r>
            <a:r>
              <a:rPr lang="ru-RU" sz="1800" dirty="0">
                <a:effectLst/>
                <a:latin typeface="Segoe UI" panose="020B0502040204020203" pitchFamily="34" charset="0"/>
              </a:rPr>
              <a:t> </a:t>
            </a:r>
            <a:r>
              <a:rPr lang="ru-RU" sz="1800" dirty="0" err="1">
                <a:effectLst/>
                <a:latin typeface="Segoe UI" panose="020B0502040204020203" pitchFamily="34" charset="0"/>
              </a:rPr>
              <a:t>вакцінацію</a:t>
            </a:r>
            <a:r>
              <a:rPr lang="ru-RU" sz="1800" dirty="0">
                <a:effectLst/>
                <a:latin typeface="Segoe UI" panose="020B0502040204020203" pitchFamily="34" charset="0"/>
              </a:rPr>
              <a:t> </a:t>
            </a:r>
            <a:r>
              <a:rPr lang="ru-RU" sz="1800" dirty="0" err="1">
                <a:effectLst/>
                <a:latin typeface="Segoe UI" panose="020B0502040204020203" pitchFamily="34" charset="0"/>
              </a:rPr>
              <a:t>проти</a:t>
            </a:r>
            <a:r>
              <a:rPr lang="ru-RU" sz="1800" dirty="0">
                <a:effectLst/>
                <a:latin typeface="Segoe UI" panose="020B0502040204020203" pitchFamily="34" charset="0"/>
              </a:rPr>
              <a:t> </a:t>
            </a:r>
            <a:r>
              <a:rPr lang="ru-RU" sz="1800" dirty="0" err="1">
                <a:effectLst/>
                <a:latin typeface="Segoe UI" panose="020B0502040204020203" pitchFamily="34" charset="0"/>
              </a:rPr>
              <a:t>поліомієліту</a:t>
            </a:r>
            <a:r>
              <a:rPr lang="ru-RU" sz="1800" dirty="0">
                <a:effectLst/>
                <a:latin typeface="Segoe UI" panose="020B0502040204020203" pitchFamily="34" charset="0"/>
              </a:rPr>
              <a:t> </a:t>
            </a:r>
            <a:r>
              <a:rPr lang="ru-RU" sz="1800" dirty="0" err="1">
                <a:effectLst/>
                <a:latin typeface="Segoe UI" panose="020B0502040204020203" pitchFamily="34" charset="0"/>
              </a:rPr>
              <a:t>протягом</a:t>
            </a:r>
            <a:r>
              <a:rPr lang="ru-RU" sz="1800" dirty="0">
                <a:effectLst/>
                <a:latin typeface="Segoe UI" panose="020B0502040204020203" pitchFamily="34" charset="0"/>
              </a:rPr>
              <a:t> 90 </a:t>
            </a:r>
            <a:r>
              <a:rPr lang="ru-RU" sz="1800" dirty="0" err="1">
                <a:effectLst/>
                <a:latin typeface="Segoe UI" panose="020B0502040204020203" pitchFamily="34" charset="0"/>
              </a:rPr>
              <a:t>днів</a:t>
            </a:r>
            <a:r>
              <a:rPr lang="ru-RU" sz="1800" dirty="0">
                <a:effectLst/>
                <a:latin typeface="Segoe UI" panose="020B0502040204020203" pitchFamily="34" charset="0"/>
              </a:rPr>
              <a:t> </a:t>
            </a:r>
            <a:r>
              <a:rPr lang="ru-RU" sz="1800" dirty="0" err="1">
                <a:effectLst/>
                <a:latin typeface="Segoe UI" panose="020B0502040204020203" pitchFamily="34" charset="0"/>
              </a:rPr>
              <a:t>після</a:t>
            </a:r>
            <a:r>
              <a:rPr lang="ru-RU" sz="1800" dirty="0">
                <a:effectLst/>
                <a:latin typeface="Segoe UI" panose="020B0502040204020203" pitchFamily="34" charset="0"/>
              </a:rPr>
              <a:t> </a:t>
            </a:r>
            <a:r>
              <a:rPr lang="ru-RU" sz="1800" dirty="0" err="1">
                <a:effectLst/>
                <a:latin typeface="Segoe UI" panose="020B0502040204020203" pitchFamily="34" charset="0"/>
              </a:rPr>
              <a:t>прибуття</a:t>
            </a:r>
            <a:r>
              <a:rPr lang="ru-RU" sz="1800" dirty="0">
                <a:effectLst/>
                <a:latin typeface="Segoe UI" panose="020B0502040204020203" pitchFamily="34" charset="0"/>
              </a:rPr>
              <a:t> до США</a:t>
            </a: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До цієї вимоги можуть застосовуватися деякі винятки. Докладнішу інформацію дивіться на сторінці Vaccine Attestation програми Uniting for Ukraine на вебсайті USCIS.</a:t>
            </a:r>
          </a:p>
          <a:p>
            <a:pPr marL="0" marR="0">
              <a:spcBef>
                <a:spcPts val="0"/>
              </a:spcBef>
              <a:spcAft>
                <a:spcPts val="0"/>
              </a:spcAft>
            </a:pPr>
            <a:endPar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Вакцини проти поліомієліту є безпечними й ефективними. Вони доступні в аптеках і багатьох клініках у США.</a:t>
            </a:r>
          </a:p>
        </p:txBody>
      </p:sp>
      <p:sp>
        <p:nvSpPr>
          <p:cNvPr id="4" name="Slide Number Placeholder 3">
            <a:extLst>
              <a:ext uri="{FF2B5EF4-FFF2-40B4-BE49-F238E27FC236}">
                <a16:creationId xmlns:a16="http://schemas.microsoft.com/office/drawing/2014/main" id="{9EA0BC44-C116-D7DE-5B8F-1607575E1B20}"/>
              </a:ext>
            </a:extLst>
          </p:cNvPr>
          <p:cNvSpPr>
            <a:spLocks noGrp="1"/>
          </p:cNvSpPr>
          <p:nvPr>
            <p:ph type="sldNum" sz="quarter" idx="5"/>
          </p:nvPr>
        </p:nvSpPr>
        <p:spPr/>
        <p:txBody>
          <a:bodyPr/>
          <a:lstStyle/>
          <a:p>
            <a:fld id="{F7B1DD34-5FC2-A74C-A904-E3786CAF0A04}" type="slidenum">
              <a:rPr lang="en-US" smtClean="0"/>
              <a:t>12</a:t>
            </a:fld>
            <a:endParaRPr lang="en-US"/>
          </a:p>
        </p:txBody>
      </p:sp>
    </p:spTree>
    <p:extLst>
      <p:ext uri="{BB962C8B-B14F-4D97-AF65-F5344CB8AC3E}">
        <p14:creationId xmlns:p14="http://schemas.microsoft.com/office/powerpoint/2010/main" val="2950522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74769-C59C-8F59-4D9F-91ECA7A969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4394FE-40D0-CE82-F56C-CA1CBB44BF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34D453-F9BE-EC34-9959-E50F35D1B546}"/>
              </a:ext>
            </a:extLst>
          </p:cNvPr>
          <p:cNvSpPr>
            <a:spLocks noGrp="1"/>
          </p:cNvSpPr>
          <p:nvPr>
            <p:ph type="body" idx="1"/>
          </p:nvPr>
        </p:nvSpPr>
        <p:spPr/>
        <p:txBody>
          <a:bodyPr/>
          <a:lstStyle/>
          <a:p>
            <a:pPr marL="0" marR="0">
              <a:spcBef>
                <a:spcPts val="0"/>
              </a:spcBef>
              <a:spcAft>
                <a:spcPts val="0"/>
              </a:spcAft>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Як зазначалося раніше, всі особи віком від шести місяців і старше повинні до поїздки отримати принаймні одну дозу вакцини проти COVID-19, схваленої Управлінням із Продовольства та Медикаментів США (FDA) або внесеної до списку ВООЗ для використання в надзвичайних ситуаціях (WHO EUL). Проте діти, які були замалими для щеплення до прибуття до США, і особи, які проживали в місцях, де вакцина проти COVID-19 не була схвалена чи зареєстрована для застосування в їхній віковій групі, повинні розпочати свій курс вакцинації проти COVID-19 впродовж 90 днів із дати прибуття до США або після досягнення відповідного віку (6 місяців). </a:t>
            </a: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У</a:t>
            </a: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сі також повинні підтвердити, що завершать рекомендований курс первинної вакцинації згідно із чинними настановами Центрів із Контролю та Профілактики Захворювань США (Centers for Disease Control and Prevention, CDC) після прибуття до США. До цієї вимоги можуть застосовуватися деякі винятки. Докладнішу інформацію дивіться на сторінці Vaccine Attestation програми Uniting for Ukraine на вебсайті USCIS.</a:t>
            </a:r>
          </a:p>
        </p:txBody>
      </p:sp>
      <p:sp>
        <p:nvSpPr>
          <p:cNvPr id="4" name="Slide Number Placeholder 3">
            <a:extLst>
              <a:ext uri="{FF2B5EF4-FFF2-40B4-BE49-F238E27FC236}">
                <a16:creationId xmlns:a16="http://schemas.microsoft.com/office/drawing/2014/main" id="{4A880210-0EF8-BD14-0BBF-8618BE7818F4}"/>
              </a:ext>
            </a:extLst>
          </p:cNvPr>
          <p:cNvSpPr>
            <a:spLocks noGrp="1"/>
          </p:cNvSpPr>
          <p:nvPr>
            <p:ph type="sldNum" sz="quarter" idx="5"/>
          </p:nvPr>
        </p:nvSpPr>
        <p:spPr/>
        <p:txBody>
          <a:bodyPr/>
          <a:lstStyle/>
          <a:p>
            <a:fld id="{F7B1DD34-5FC2-A74C-A904-E3786CAF0A04}" type="slidenum">
              <a:rPr lang="en-US" smtClean="0"/>
              <a:t>13</a:t>
            </a:fld>
            <a:endParaRPr lang="en-US"/>
          </a:p>
        </p:txBody>
      </p:sp>
    </p:spTree>
    <p:extLst>
      <p:ext uri="{BB962C8B-B14F-4D97-AF65-F5344CB8AC3E}">
        <p14:creationId xmlns:p14="http://schemas.microsoft.com/office/powerpoint/2010/main" val="1604931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uk-UA"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Є кілька місць, куди ви можете звернутися по необхідні вакцини або аналіз на туберкульоз. </a:t>
            </a:r>
          </a:p>
          <a:p>
            <a:pPr marL="342900" marR="0" lvl="0" indent="-342900">
              <a:spcBef>
                <a:spcPts val="0"/>
              </a:spcBef>
              <a:spcAft>
                <a:spcPts val="0"/>
              </a:spcAft>
              <a:buFont typeface="Symbol" pitchFamily="2" charset="2"/>
              <a:buChar char=""/>
            </a:pPr>
            <a:r>
              <a:rPr lang="uk-UA"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Запитайте свого соціального працівника </a:t>
            </a:r>
          </a:p>
          <a:p>
            <a:pPr marL="342900" marR="0" lvl="0" indent="-342900">
              <a:spcBef>
                <a:spcPts val="0"/>
              </a:spcBef>
              <a:spcAft>
                <a:spcPts val="0"/>
              </a:spcAft>
              <a:buFont typeface="Symbol" pitchFamily="2" charset="2"/>
              <a:buChar char=""/>
            </a:pPr>
            <a:r>
              <a:rPr lang="uk-UA"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Зверніться на віртуальну лінію з питань переселення </a:t>
            </a:r>
          </a:p>
          <a:p>
            <a:pPr marL="742950" marR="0" lvl="1" indent="-285750">
              <a:spcBef>
                <a:spcPts val="0"/>
              </a:spcBef>
              <a:spcAft>
                <a:spcPts val="0"/>
              </a:spcAft>
              <a:buFont typeface="Courier New" panose="02070309020205020404" pitchFamily="49" charset="0"/>
              <a:buChar char="o"/>
            </a:pPr>
            <a:r>
              <a:rPr lang="uk-UA"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Зателефонуйте за номером (212) 551-3010 (з понеділка по п’ятницю з 09:00 до 17:00 за північноамериканським східним часом) або напишіть на електронну адресу </a:t>
            </a:r>
            <a:r>
              <a:rPr lang="uk-UA"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VRL@rescue.org</a:t>
            </a:r>
            <a:r>
              <a:rPr lang="uk-UA"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spcBef>
                <a:spcPts val="0"/>
              </a:spcBef>
              <a:spcAft>
                <a:spcPts val="0"/>
              </a:spcAft>
              <a:buFont typeface="Symbol" pitchFamily="2" charset="2"/>
              <a:buChar char=""/>
            </a:pPr>
            <a:r>
              <a:rPr lang="uk-UA"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Знайдіть Кваліфікований Федеральний Медичний Центр (</a:t>
            </a:r>
            <a:r>
              <a:rPr lang="uk-UA"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https://findahealthcenter.hrsa.gov/</a:t>
            </a:r>
            <a:r>
              <a:rPr lang="uk-UA"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a:t>
            </a:r>
          </a:p>
          <a:p>
            <a:pPr marL="342900" marR="0" lvl="0" indent="-342900">
              <a:spcBef>
                <a:spcPts val="0"/>
              </a:spcBef>
              <a:spcAft>
                <a:spcPts val="0"/>
              </a:spcAft>
              <a:buFont typeface="Symbol" pitchFamily="2" charset="2"/>
              <a:buChar char=""/>
            </a:pPr>
            <a:r>
              <a:rPr lang="uk-UA"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Зателефонуйте 2-1-1: це телефонний номер для отримання інформації та напрямків на послуги за місцем проживання.</a:t>
            </a:r>
          </a:p>
          <a:p>
            <a:pPr marL="742950" marR="0" lvl="1" indent="-285750">
              <a:spcBef>
                <a:spcPts val="0"/>
              </a:spcBef>
              <a:spcAft>
                <a:spcPts val="0"/>
              </a:spcAft>
              <a:buFont typeface="Courier New" panose="02070309020205020404" pitchFamily="49" charset="0"/>
              <a:buChar char="o"/>
            </a:pPr>
            <a:r>
              <a:rPr lang="uk-UA"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Якщо ви не говорите англійською, скажіть: «No English. I need a Ukrainian interpreter». </a:t>
            </a:r>
          </a:p>
          <a:p>
            <a:pPr marL="742950" marR="0" lvl="1" indent="-285750">
              <a:spcBef>
                <a:spcPts val="0"/>
              </a:spcBef>
              <a:spcAft>
                <a:spcPts val="0"/>
              </a:spcAft>
              <a:buFont typeface="Courier New" panose="02070309020205020404" pitchFamily="49" charset="0"/>
              <a:buChar char="o"/>
            </a:pPr>
            <a:r>
              <a:rPr lang="uk-UA"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Потім зачекайте на лінії. Це може зайняти кілька хвилин.</a:t>
            </a:r>
          </a:p>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15</a:t>
            </a:fld>
            <a:endParaRPr lang="en-US"/>
          </a:p>
        </p:txBody>
      </p:sp>
    </p:spTree>
    <p:extLst>
      <p:ext uri="{BB962C8B-B14F-4D97-AF65-F5344CB8AC3E}">
        <p14:creationId xmlns:p14="http://schemas.microsoft.com/office/powerpoint/2010/main" val="950307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D9477-5C49-BD55-B13B-494BF648F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AE9CA-A66F-E28F-6F38-46C19F549A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C10E52-0F75-DAA9-C76B-01161B7E7377}"/>
              </a:ext>
            </a:extLst>
          </p:cNvPr>
          <p:cNvSpPr>
            <a:spLocks noGrp="1"/>
          </p:cNvSpPr>
          <p:nvPr>
            <p:ph type="body" idx="1"/>
          </p:nvPr>
        </p:nvSpPr>
        <p:spPr/>
        <p:txBody>
          <a:bodyPr/>
          <a:lstStyle/>
          <a:p>
            <a:pPr marL="0" marR="0">
              <a:spcBef>
                <a:spcPts val="0"/>
              </a:spcBef>
              <a:spcAft>
                <a:spcPts val="0"/>
              </a:spcAft>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Більшість українців, які прибули до США за програмою U4U, мають державне медичне страхування Medicaid. Medicaid — це тип медичного страхування, яке уряд США надає людям, котрі можуть мати право на безкоштовну або недорогу медичну допомогу. Щойно ви отримаєте свій номер картки страхування, ви можете записатися до сімейного терапевта й отримати направлення на вакцинацію або </a:t>
            </a:r>
            <a:r>
              <a:rPr lang="uk-UA" sz="1800" dirty="0" err="1">
                <a:solidFill>
                  <a:srgbClr val="0E101A"/>
                </a:solidFill>
                <a:effectLst/>
                <a:latin typeface="Calibri" panose="020F0502020204030204" pitchFamily="34" charset="0"/>
                <a:ea typeface="Calibri" panose="020F0502020204030204" pitchFamily="34" charset="0"/>
                <a:cs typeface="Calibri" panose="020F0502020204030204" pitchFamily="34" charset="0"/>
              </a:rPr>
              <a:t>скрінінг</a:t>
            </a: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Проте є кілька винятків. Деякі українці, які прибули до США за програмою U4U, можуть уже не мати страхування Medicaid, бо вони влаштувалися на роботу й заробляють забагато, щоб відповідати критеріям для отримання державного медичного страхування. Крім того, якщо ви прибули до США після 1 жовтня 2023 р., ви не маєте права на пільги від Офісу з Переселення Біженців (Office of Refugee Resettlement, ORR), до яких належить і Medicaid. Є деякі винятки, тож поговоріть зі своїм соціальним працівником, щоб дізнатися більше.</a:t>
            </a:r>
          </a:p>
          <a:p>
            <a:pPr marL="0" marR="0">
              <a:spcBef>
                <a:spcPts val="0"/>
              </a:spcBef>
              <a:spcAft>
                <a:spcPts val="0"/>
              </a:spcAft>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Навіть якщо у вас немає страхування Medicaid, є кілька варіантів. У більшості Кваліфікованих Федеральних Медичних Центрів є послуги, що надаються безкоштовно або за значно зниженою ціною. Також можна порадитися зі своїм соціальним працівником, щоб дізнатися про місцеві варіанти. Ви також можете зателефонувати на віртуальну лінію з питань переселення або на номер 2-1-1.       </a:t>
            </a:r>
          </a:p>
          <a:p>
            <a:pPr marL="0" marR="0">
              <a:spcBef>
                <a:spcPts val="0"/>
              </a:spcBef>
              <a:spcAft>
                <a:spcPts val="0"/>
              </a:spcAft>
            </a:pPr>
            <a:r>
              <a:rPr lang="uk-UA" sz="1800" dirty="0">
                <a:effectLst/>
                <a:latin typeface="Calibri" panose="020F0502020204030204" pitchFamily="34" charset="0"/>
                <a:ea typeface="Calibri" panose="020F0502020204030204" pitchFamily="34" charset="0"/>
                <a:cs typeface="Arial" panose="020B0604020202020204" pitchFamily="34" charset="0"/>
              </a:rPr>
              <a:t> </a:t>
            </a:r>
          </a:p>
          <a:p>
            <a:pPr marL="0" marR="0">
              <a:spcBef>
                <a:spcPts val="0"/>
              </a:spcBef>
              <a:spcAft>
                <a:spcPts val="0"/>
              </a:spcAft>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Вакцини проти COVID-19 </a:t>
            </a:r>
            <a:r>
              <a:rPr lang="uk-UA"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можуть</a:t>
            </a: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бути безкоштовними залежно від того, де ви живете й чи є у вас страхування. Запитайте свого соціального працівника, чи можете ви отримати вакцину безкоштовно й де вакцинуватися. </a:t>
            </a:r>
          </a:p>
          <a:p>
            <a:pPr marL="0" marR="0">
              <a:spcBef>
                <a:spcPts val="0"/>
              </a:spcBef>
              <a:spcAft>
                <a:spcPts val="0"/>
              </a:spcAft>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uk-UA" sz="1800" dirty="0" err="1">
                <a:solidFill>
                  <a:srgbClr val="0E101A"/>
                </a:solidFill>
                <a:effectLst/>
                <a:latin typeface="Calibri" panose="020F0502020204030204" pitchFamily="34" charset="0"/>
                <a:ea typeface="Calibri" panose="020F0502020204030204" pitchFamily="34" charset="0"/>
                <a:cs typeface="Calibri" panose="020F0502020204030204" pitchFamily="34" charset="0"/>
              </a:rPr>
              <a:t>Скрінінг</a:t>
            </a: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на туберкульоз (TB) можна зробити в центрі первинної медичної допомоги, клініці для біженців, клініці управління охорони здоров’я штату або діагностичній лабораторії. Якщо вам потрібне направлення від лікаря, ви можете отримати його від свого лікаря первинної ланки за програмою Medicaid. Ваше страхування може покривати вартість аналізу. Якщо у вас немає медичного страхування, аналіз коштуватиме від 80 до 200 доларів США. Можливо, ви зможете знайти дешевші аналізи в комунальних клініках або управліннях охорони здоров’я поблизу.</a:t>
            </a:r>
          </a:p>
          <a:p>
            <a:pPr marL="0" marR="0">
              <a:spcBef>
                <a:spcPts val="0"/>
              </a:spcBef>
              <a:spcAft>
                <a:spcPts val="0"/>
              </a:spcAft>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uk-UA"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Для помічників: додаткове покриття Medicaid різниться </a:t>
            </a:r>
            <a:r>
              <a:rPr lang="uk-UA" sz="1800" i="1" u="sng" dirty="0">
                <a:solidFill>
                  <a:srgbClr val="0E101A"/>
                </a:solidFill>
                <a:effectLst/>
                <a:latin typeface="Calibri" panose="020F0502020204030204" pitchFamily="34" charset="0"/>
                <a:ea typeface="Calibri" panose="020F0502020204030204" pitchFamily="34" charset="0"/>
                <a:cs typeface="Calibri" panose="020F0502020204030204" pitchFamily="34" charset="0"/>
                <a:hlinkClick r:id="rId3"/>
              </a:rPr>
              <a:t>залежно від штату (https://www.medicaid.gov/medicaid/benefits/index.html).</a:t>
            </a:r>
            <a:r>
              <a:rPr lang="uk-UA"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Ваш текст щодо обов’язкового покриття можна скоригувати, користуючись </a:t>
            </a:r>
            <a:r>
              <a:rPr lang="uk-UA" sz="1800" i="1" u="sng" dirty="0">
                <a:solidFill>
                  <a:srgbClr val="0E101A"/>
                </a:solidFill>
                <a:effectLst/>
                <a:latin typeface="Calibri" panose="020F0502020204030204" pitchFamily="34" charset="0"/>
                <a:ea typeface="Calibri" panose="020F0502020204030204" pitchFamily="34" charset="0"/>
                <a:cs typeface="Calibri" panose="020F0502020204030204" pitchFamily="34" charset="0"/>
                <a:hlinkClick r:id="rId4"/>
              </a:rPr>
              <a:t>повним переліком пільг</a:t>
            </a:r>
            <a:r>
              <a:rPr lang="uk-UA" sz="1800" i="1" u="sng"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(https://www.medicaid.gov/medicaid/benefits/mandatory-optional-medicaid-benefits/index.html)</a:t>
            </a: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4" name="Slide Number Placeholder 3">
            <a:extLst>
              <a:ext uri="{FF2B5EF4-FFF2-40B4-BE49-F238E27FC236}">
                <a16:creationId xmlns:a16="http://schemas.microsoft.com/office/drawing/2014/main" id="{B789DE2E-488A-08FD-740B-11704F2282CA}"/>
              </a:ext>
            </a:extLst>
          </p:cNvPr>
          <p:cNvSpPr>
            <a:spLocks noGrp="1"/>
          </p:cNvSpPr>
          <p:nvPr>
            <p:ph type="sldNum" sz="quarter" idx="5"/>
          </p:nvPr>
        </p:nvSpPr>
        <p:spPr/>
        <p:txBody>
          <a:bodyPr/>
          <a:lstStyle/>
          <a:p>
            <a:fld id="{F7B1DD34-5FC2-A74C-A904-E3786CAF0A04}" type="slidenum">
              <a:rPr lang="en-US" smtClean="0"/>
              <a:t>17</a:t>
            </a:fld>
            <a:endParaRPr lang="en-US"/>
          </a:p>
        </p:txBody>
      </p:sp>
    </p:spTree>
    <p:extLst>
      <p:ext uri="{BB962C8B-B14F-4D97-AF65-F5344CB8AC3E}">
        <p14:creationId xmlns:p14="http://schemas.microsoft.com/office/powerpoint/2010/main" val="527891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Ви можете підтвердити виконання цих вимог онлайн у своєму особистому кабінеті </a:t>
            </a:r>
            <a:r>
              <a:rPr lang="uk-UA" sz="1800" dirty="0" err="1">
                <a:solidFill>
                  <a:srgbClr val="0E101A"/>
                </a:solidFill>
                <a:effectLst/>
                <a:latin typeface="Calibri" panose="020F0502020204030204" pitchFamily="34" charset="0"/>
                <a:ea typeface="Calibri" panose="020F0502020204030204" pitchFamily="34" charset="0"/>
                <a:cs typeface="Calibri" panose="020F0502020204030204" pitchFamily="34" charset="0"/>
              </a:rPr>
              <a:t>USCIS</a:t>
            </a: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Підтвердити, що ви виконали всі медичні вимоги, легко. Вам потрібно лише увійти у свій особистий кабінет </a:t>
            </a:r>
            <a:r>
              <a:rPr lang="uk-UA" sz="1800" dirty="0" err="1">
                <a:solidFill>
                  <a:srgbClr val="0E101A"/>
                </a:solidFill>
                <a:effectLst/>
                <a:latin typeface="Calibri" panose="020F0502020204030204" pitchFamily="34" charset="0"/>
                <a:ea typeface="Calibri" panose="020F0502020204030204" pitchFamily="34" charset="0"/>
                <a:cs typeface="Calibri" panose="020F0502020204030204" pitchFamily="34" charset="0"/>
              </a:rPr>
              <a:t>USCIS</a:t>
            </a: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де ви знайдете форму для підтвердження виконання медичних вимог.  </a:t>
            </a:r>
          </a:p>
          <a:p>
            <a:pPr marL="0" marR="0">
              <a:spcBef>
                <a:spcPts val="0"/>
              </a:spcBef>
              <a:spcAft>
                <a:spcPts val="0"/>
              </a:spcAft>
            </a:pPr>
            <a:r>
              <a:rPr lang="uk-UA"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uk-UA"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Для помічників: попередній огляд варіантів атестації доступний </a:t>
            </a:r>
            <a:r>
              <a:rPr lang="uk-UA" sz="1800" i="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англійською</a:t>
            </a:r>
            <a:r>
              <a:rPr lang="uk-UA"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r>
              <a:rPr lang="uk-UA" sz="1800" i="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українською</a:t>
            </a:r>
            <a:r>
              <a:rPr lang="uk-UA"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та </a:t>
            </a:r>
            <a:r>
              <a:rPr lang="uk-UA" sz="1800" i="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російською</a:t>
            </a:r>
            <a:r>
              <a:rPr lang="uk-UA"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мовами. Проводячи презентацію, слід продемонструвати попередній огляд.</a:t>
            </a: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endPar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uk-UA"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Англійська мова: https://www.uscis.gov/humanitarian/uniting-for-ukraine/uniting-for-ukraine-vaccine-attestation</a:t>
            </a:r>
          </a:p>
          <a:p>
            <a:pPr marL="0" marR="0">
              <a:spcBef>
                <a:spcPts val="0"/>
              </a:spcBef>
              <a:spcAft>
                <a:spcPts val="0"/>
              </a:spcAft>
            </a:pPr>
            <a:r>
              <a:rPr lang="uk-UA"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Українська мова: https://www.uscis.gov/humanitarian/atestaciya-vakcin</a:t>
            </a:r>
          </a:p>
          <a:p>
            <a:pPr marL="0" marR="0">
              <a:spcBef>
                <a:spcPts val="0"/>
              </a:spcBef>
              <a:spcAft>
                <a:spcPts val="0"/>
              </a:spcAft>
            </a:pPr>
            <a:r>
              <a:rPr lang="uk-UA"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Російська мова: https://www.uscis.gov/humanitarian/uniting-for-ukraine/uniting-for-ukraine-vaccine-attestation-russian</a:t>
            </a:r>
          </a:p>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18</a:t>
            </a:fld>
            <a:endParaRPr lang="en-US"/>
          </a:p>
        </p:txBody>
      </p:sp>
    </p:spTree>
    <p:extLst>
      <p:ext uri="{BB962C8B-B14F-4D97-AF65-F5344CB8AC3E}">
        <p14:creationId xmlns:p14="http://schemas.microsoft.com/office/powerpoint/2010/main" val="3641288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Зараз уряд США здебільшого вірить людям на слово, що вони виконали вимоги для програми U4U. Проте це може змінитися в будь-яку мить. Якщо хтось не виконав вимоги, це може загрожувати його чи її гуманітарному паролю. Якщо хтось збрехав і уряд дізнався про це, це також ставить під загрозу гуманітарний пароль такої людини, </a:t>
            </a:r>
            <a:r>
              <a:rPr lang="ru-RU" sz="1800">
                <a:effectLst/>
                <a:latin typeface="Segoe UI" panose="020B0502040204020203" pitchFamily="34" charset="0"/>
              </a:rPr>
              <a:t>відмову </a:t>
            </a:r>
            <a:r>
              <a:rPr lang="ru-RU" sz="1800" dirty="0">
                <a:effectLst/>
                <a:latin typeface="Segoe UI" panose="020B0502040204020203" pitchFamily="34" charset="0"/>
              </a:rPr>
              <a:t>у </a:t>
            </a:r>
            <a:r>
              <a:rPr lang="ru-RU" sz="1800" dirty="0" err="1">
                <a:effectLst/>
                <a:latin typeface="Segoe UI" panose="020B0502040204020203" pitchFamily="34" charset="0"/>
              </a:rPr>
              <a:t>подальших</a:t>
            </a:r>
            <a:r>
              <a:rPr lang="ru-RU" sz="1800" dirty="0">
                <a:effectLst/>
                <a:latin typeface="Segoe UI" panose="020B0502040204020203" pitchFamily="34" charset="0"/>
              </a:rPr>
              <a:t> </a:t>
            </a:r>
            <a:r>
              <a:rPr lang="ru-RU" sz="1800" dirty="0" err="1">
                <a:effectLst/>
                <a:latin typeface="Segoe UI" panose="020B0502040204020203" pitchFamily="34" charset="0"/>
              </a:rPr>
              <a:t>заявах</a:t>
            </a:r>
            <a:r>
              <a:rPr lang="ru-RU" sz="1800" dirty="0">
                <a:effectLst/>
                <a:latin typeface="Segoe UI" panose="020B0502040204020203" pitchFamily="34" charset="0"/>
              </a:rPr>
              <a:t> на </a:t>
            </a:r>
            <a:r>
              <a:rPr lang="ru-RU" sz="1800" dirty="0" err="1">
                <a:effectLst/>
                <a:latin typeface="Segoe UI" panose="020B0502040204020203" pitchFamily="34" charset="0"/>
              </a:rPr>
              <a:t>отримання</a:t>
            </a:r>
            <a:r>
              <a:rPr lang="ru-RU" sz="1800" dirty="0">
                <a:effectLst/>
                <a:latin typeface="Segoe UI" panose="020B0502040204020203" pitchFamily="34" charset="0"/>
              </a:rPr>
              <a:t> </a:t>
            </a:r>
            <a:r>
              <a:rPr lang="ru-RU" sz="1800" dirty="0" err="1">
                <a:effectLst/>
                <a:latin typeface="Segoe UI" panose="020B0502040204020203" pitchFamily="34" charset="0"/>
              </a:rPr>
              <a:t>імміграційних</a:t>
            </a:r>
            <a:r>
              <a:rPr lang="ru-RU" sz="1800" dirty="0">
                <a:effectLst/>
                <a:latin typeface="Segoe UI" panose="020B0502040204020203" pitchFamily="34" charset="0"/>
              </a:rPr>
              <a:t> </a:t>
            </a:r>
            <a:r>
              <a:rPr lang="ru-RU" sz="1800" dirty="0" err="1">
                <a:effectLst/>
                <a:latin typeface="Segoe UI" panose="020B0502040204020203" pitchFamily="34" charset="0"/>
              </a:rPr>
              <a:t>пільг</a:t>
            </a: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Хоча поки неясно, що зробить уряд, якщо дізнається, що хтось збрехав чи не виконав вимоги, є ризик, що це може призвести до скасування паролю або відмови в задоволенні подальших заяв на отримання імміграційних пільг.  </a:t>
            </a:r>
          </a:p>
        </p:txBody>
      </p:sp>
      <p:sp>
        <p:nvSpPr>
          <p:cNvPr id="4" name="Slide Number Placeholder 3"/>
          <p:cNvSpPr>
            <a:spLocks noGrp="1"/>
          </p:cNvSpPr>
          <p:nvPr>
            <p:ph type="sldNum" sz="quarter" idx="5"/>
          </p:nvPr>
        </p:nvSpPr>
        <p:spPr/>
        <p:txBody>
          <a:bodyPr/>
          <a:lstStyle/>
          <a:p>
            <a:fld id="{F7B1DD34-5FC2-A74C-A904-E3786CAF0A04}" type="slidenum">
              <a:rPr lang="en-US" smtClean="0"/>
              <a:t>19</a:t>
            </a:fld>
            <a:endParaRPr lang="en-US"/>
          </a:p>
        </p:txBody>
      </p:sp>
    </p:spTree>
    <p:extLst>
      <p:ext uri="{BB962C8B-B14F-4D97-AF65-F5344CB8AC3E}">
        <p14:creationId xmlns:p14="http://schemas.microsoft.com/office/powerpoint/2010/main" val="147273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2</a:t>
            </a:fld>
            <a:endParaRPr lang="en-US"/>
          </a:p>
        </p:txBody>
      </p:sp>
    </p:spTree>
    <p:extLst>
      <p:ext uri="{BB962C8B-B14F-4D97-AF65-F5344CB8AC3E}">
        <p14:creationId xmlns:p14="http://schemas.microsoft.com/office/powerpoint/2010/main" val="239557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3</a:t>
            </a:fld>
            <a:endParaRPr lang="en-US"/>
          </a:p>
        </p:txBody>
      </p:sp>
    </p:spTree>
    <p:extLst>
      <p:ext uri="{BB962C8B-B14F-4D97-AF65-F5344CB8AC3E}">
        <p14:creationId xmlns:p14="http://schemas.microsoft.com/office/powerpoint/2010/main" val="883482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Гуманітарний пароль дозволяє деяким людям з інших країн, які переживають кризу чи конфлікт, приїхати та тимчасово залишатися в США. У квітні 2022 р. уряд США створив програму, що дозволяє українцям, переміщеним через війну в Україні, подати заяву на отримання гуманітарного пароля та перебувати у США два роки. Ця програма називається Uniting for Ukraine, або «Єднання заради України» (U4U).  </a:t>
            </a:r>
          </a:p>
          <a:p>
            <a:pPr marL="0" marR="0">
              <a:spcBef>
                <a:spcPts val="0"/>
              </a:spcBef>
              <a:spcAft>
                <a:spcPts val="0"/>
              </a:spcAft>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Програма U4U встановлює, що всі, хто прибуває в США за цією програмою, повинні виконати три медичні вимоги. </a:t>
            </a:r>
            <a:r>
              <a:rPr lang="ru-RU" sz="1800" dirty="0" err="1">
                <a:effectLst/>
                <a:latin typeface="Segoe UI" panose="020B0502040204020203" pitchFamily="34" charset="0"/>
              </a:rPr>
              <a:t>Вкрай</a:t>
            </a:r>
            <a:r>
              <a:rPr lang="ru-RU" sz="1800" dirty="0">
                <a:effectLst/>
                <a:latin typeface="Segoe UI" panose="020B0502040204020203" pitchFamily="34" charset="0"/>
              </a:rPr>
              <a:t> </a:t>
            </a:r>
            <a:r>
              <a:rPr lang="ru-RU" sz="1800" dirty="0" err="1">
                <a:effectLst/>
                <a:latin typeface="Segoe UI" panose="020B0502040204020203" pitchFamily="34" charset="0"/>
              </a:rPr>
              <a:t>важливо</a:t>
            </a:r>
            <a:r>
              <a:rPr lang="ru-RU" sz="1800" dirty="0">
                <a:effectLst/>
                <a:latin typeface="Segoe UI" panose="020B0502040204020203" pitchFamily="34" charset="0"/>
              </a:rPr>
              <a:t> </a:t>
            </a:r>
            <a:r>
              <a:rPr lang="ru-RU" sz="1800" dirty="0" err="1">
                <a:effectLst/>
                <a:latin typeface="Segoe UI" panose="020B0502040204020203" pitchFamily="34" charset="0"/>
              </a:rPr>
              <a:t>виконати</a:t>
            </a:r>
            <a:r>
              <a:rPr lang="ru-RU" sz="1800" dirty="0">
                <a:effectLst/>
                <a:latin typeface="Segoe UI" panose="020B0502040204020203" pitchFamily="34" charset="0"/>
              </a:rPr>
              <a:t> </a:t>
            </a:r>
            <a:r>
              <a:rPr lang="ru-RU" sz="1800" dirty="0" err="1">
                <a:effectLst/>
                <a:latin typeface="Segoe UI" panose="020B0502040204020203" pitchFamily="34" charset="0"/>
              </a:rPr>
              <a:t>ці</a:t>
            </a:r>
            <a:r>
              <a:rPr lang="ru-RU" sz="1800" dirty="0">
                <a:effectLst/>
                <a:latin typeface="Segoe UI" panose="020B0502040204020203" pitchFamily="34" charset="0"/>
              </a:rPr>
              <a:t> </a:t>
            </a:r>
            <a:r>
              <a:rPr lang="ru-RU" sz="1800" dirty="0" err="1">
                <a:effectLst/>
                <a:latin typeface="Segoe UI" panose="020B0502040204020203" pitchFamily="34" charset="0"/>
              </a:rPr>
              <a:t>медичні</a:t>
            </a:r>
            <a:r>
              <a:rPr lang="ru-RU" sz="1800" dirty="0">
                <a:effectLst/>
                <a:latin typeface="Segoe UI" panose="020B0502040204020203" pitchFamily="34" charset="0"/>
              </a:rPr>
              <a:t> </a:t>
            </a:r>
            <a:r>
              <a:rPr lang="ru-RU" sz="1800" dirty="0" err="1">
                <a:effectLst/>
                <a:latin typeface="Segoe UI" panose="020B0502040204020203" pitchFamily="34" charset="0"/>
              </a:rPr>
              <a:t>вимоги</a:t>
            </a:r>
            <a:r>
              <a:rPr lang="ru-RU" sz="1800" dirty="0">
                <a:effectLst/>
                <a:latin typeface="Segoe UI" panose="020B0502040204020203" pitchFamily="34" charset="0"/>
              </a:rPr>
              <a:t>, </a:t>
            </a:r>
            <a:r>
              <a:rPr lang="ru-RU" sz="1800" dirty="0" err="1">
                <a:effectLst/>
                <a:latin typeface="Segoe UI" panose="020B0502040204020203" pitchFamily="34" charset="0"/>
              </a:rPr>
              <a:t>інакше</a:t>
            </a:r>
            <a:r>
              <a:rPr lang="ru-RU" sz="1800" dirty="0">
                <a:effectLst/>
                <a:latin typeface="Segoe UI" panose="020B0502040204020203" pitchFamily="34" charset="0"/>
              </a:rPr>
              <a:t> </a:t>
            </a:r>
            <a:r>
              <a:rPr lang="ru-RU" sz="1800" dirty="0" err="1">
                <a:effectLst/>
                <a:latin typeface="Segoe UI" panose="020B0502040204020203" pitchFamily="34" charset="0"/>
              </a:rPr>
              <a:t>ви</a:t>
            </a:r>
            <a:r>
              <a:rPr lang="ru-RU" sz="1800" dirty="0">
                <a:effectLst/>
                <a:latin typeface="Segoe UI" panose="020B0502040204020203" pitchFamily="34" charset="0"/>
              </a:rPr>
              <a:t> </a:t>
            </a:r>
            <a:r>
              <a:rPr lang="ru-RU" sz="1800" dirty="0" err="1">
                <a:effectLst/>
                <a:latin typeface="Segoe UI" panose="020B0502040204020203" pitchFamily="34" charset="0"/>
              </a:rPr>
              <a:t>ризикуєте</a:t>
            </a:r>
            <a:r>
              <a:rPr lang="ru-RU" sz="1800" dirty="0">
                <a:effectLst/>
                <a:latin typeface="Segoe UI" panose="020B0502040204020203" pitchFamily="34" charset="0"/>
              </a:rPr>
              <a:t> </a:t>
            </a:r>
            <a:r>
              <a:rPr lang="ru-RU" sz="1800" dirty="0" err="1">
                <a:effectLst/>
                <a:latin typeface="Segoe UI" panose="020B0502040204020203" pitchFamily="34" charset="0"/>
              </a:rPr>
              <a:t>втратити</a:t>
            </a:r>
            <a:r>
              <a:rPr lang="ru-RU" sz="1800" dirty="0">
                <a:effectLst/>
                <a:latin typeface="Segoe UI" panose="020B0502040204020203" pitchFamily="34" charset="0"/>
              </a:rPr>
              <a:t> </a:t>
            </a:r>
            <a:r>
              <a:rPr lang="ru-RU" sz="1800" dirty="0" err="1">
                <a:effectLst/>
                <a:latin typeface="Segoe UI" panose="020B0502040204020203" pitchFamily="34" charset="0"/>
              </a:rPr>
              <a:t>свій</a:t>
            </a:r>
            <a:r>
              <a:rPr lang="ru-RU" sz="1800" dirty="0">
                <a:effectLst/>
                <a:latin typeface="Segoe UI" panose="020B0502040204020203" pitchFamily="34" charset="0"/>
              </a:rPr>
              <a:t> статус</a:t>
            </a: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4" name="Slide Number Placeholder 3"/>
          <p:cNvSpPr>
            <a:spLocks noGrp="1"/>
          </p:cNvSpPr>
          <p:nvPr>
            <p:ph type="sldNum" sz="quarter" idx="5"/>
          </p:nvPr>
        </p:nvSpPr>
        <p:spPr/>
        <p:txBody>
          <a:bodyPr/>
          <a:lstStyle/>
          <a:p>
            <a:fld id="{F7B1DD34-5FC2-A74C-A904-E3786CAF0A04}" type="slidenum">
              <a:rPr lang="en-US" smtClean="0"/>
              <a:t>4</a:t>
            </a:fld>
            <a:endParaRPr lang="en-US"/>
          </a:p>
        </p:txBody>
      </p:sp>
    </p:spTree>
    <p:extLst>
      <p:ext uri="{BB962C8B-B14F-4D97-AF65-F5344CB8AC3E}">
        <p14:creationId xmlns:p14="http://schemas.microsoft.com/office/powerpoint/2010/main" val="269599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5</a:t>
            </a:fld>
            <a:endParaRPr lang="en-US"/>
          </a:p>
        </p:txBody>
      </p:sp>
    </p:spTree>
    <p:extLst>
      <p:ext uri="{BB962C8B-B14F-4D97-AF65-F5344CB8AC3E}">
        <p14:creationId xmlns:p14="http://schemas.microsoft.com/office/powerpoint/2010/main" val="942990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До прибуття в США за програмою U4U ви повинні підтвердити, що ви вакциновані проти кору та поліомієліту й отримали принаймні одну дозу вакцини проти COVID-19. Щойно вам нададуть дозвіл на в’їзд у США за програмою U4U, ви повинні впродовж 90 днів із дати прибуття підтвердити другу медичну атестацію у особистому кабінеті Служби громадянства та імміграції США (U.S. Citizenship and Immigration Services, USCIS). Тут вам потрібно буде підтвердити, що ви пройшли перевірку на туберкульоз, а саме аналіз крові на вивільнення гамма-інтерферону (IGRA), а також отримали другу дозу вакцини проти COVID-19 (якщо ви її не отримали до того).</a:t>
            </a:r>
          </a:p>
          <a:p>
            <a:pPr marL="0" marR="0">
              <a:spcBef>
                <a:spcPts val="0"/>
              </a:spcBef>
              <a:spcAft>
                <a:spcPts val="0"/>
              </a:spcAft>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Щодо цих вимог можуть застосовуватися деякі винятки. Докладнішу інформацію дивіться на сторінці Vaccine Attestation програми Uniting for Ukraine на вебсайті USCIS, яка доступна англійською, українською та російською мовами.</a:t>
            </a:r>
          </a:p>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6</a:t>
            </a:fld>
            <a:endParaRPr lang="en-US"/>
          </a:p>
        </p:txBody>
      </p:sp>
    </p:spTree>
    <p:extLst>
      <p:ext uri="{BB962C8B-B14F-4D97-AF65-F5344CB8AC3E}">
        <p14:creationId xmlns:p14="http://schemas.microsoft.com/office/powerpoint/2010/main" val="3862817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solidFill>
                  <a:srgbClr val="0E101A"/>
                </a:solidFill>
                <a:effectLst/>
                <a:latin typeface="Calibri" panose="020F0502020204030204" pitchFamily="34" charset="0"/>
                <a:ea typeface="Calibri" panose="020F0502020204030204" pitchFamily="34" charset="0"/>
              </a:rPr>
              <a:t>Кір — це дуже заразний вірус, який може призвести до захворювання дихальних шляхів та ускладнень. </a:t>
            </a:r>
            <a:r>
              <a:rPr lang="ru-RU" sz="1800" dirty="0" err="1">
                <a:effectLst/>
                <a:latin typeface="Segoe UI" panose="020B0502040204020203" pitchFamily="34" charset="0"/>
              </a:rPr>
              <a:t>Симптоми</a:t>
            </a:r>
            <a:r>
              <a:rPr lang="ru-RU" sz="1800" dirty="0">
                <a:effectLst/>
                <a:latin typeface="Segoe UI" panose="020B0502040204020203" pitchFamily="34" charset="0"/>
              </a:rPr>
              <a:t> часто </a:t>
            </a:r>
            <a:r>
              <a:rPr lang="ru-RU" sz="1800" dirty="0" err="1">
                <a:effectLst/>
                <a:latin typeface="Segoe UI" panose="020B0502040204020203" pitchFamily="34" charset="0"/>
              </a:rPr>
              <a:t>включають</a:t>
            </a:r>
            <a:r>
              <a:rPr lang="ru-RU" sz="1800" dirty="0">
                <a:effectLst/>
                <a:latin typeface="Segoe UI" panose="020B0502040204020203" pitchFamily="34" charset="0"/>
              </a:rPr>
              <a:t>, але не </a:t>
            </a:r>
            <a:r>
              <a:rPr lang="ru-RU" sz="1800" dirty="0" err="1">
                <a:effectLst/>
                <a:latin typeface="Segoe UI" panose="020B0502040204020203" pitchFamily="34" charset="0"/>
              </a:rPr>
              <a:t>обмежуються</a:t>
            </a:r>
            <a:r>
              <a:rPr lang="ru-RU" sz="1800" dirty="0">
                <a:effectLst/>
                <a:latin typeface="Segoe UI" panose="020B0502040204020203" pitchFamily="34" charset="0"/>
              </a:rPr>
              <a:t>: </a:t>
            </a:r>
            <a:r>
              <a:rPr lang="ru-RU" sz="1800" dirty="0" err="1">
                <a:effectLst/>
                <a:latin typeface="Segoe UI" panose="020B0502040204020203" pitchFamily="34" charset="0"/>
              </a:rPr>
              <a:t>високою</a:t>
            </a:r>
            <a:r>
              <a:rPr lang="ru-RU" sz="1800" dirty="0">
                <a:effectLst/>
                <a:latin typeface="Segoe UI" panose="020B0502040204020203" pitchFamily="34" charset="0"/>
              </a:rPr>
              <a:t> температурою, кашлем, </a:t>
            </a:r>
            <a:r>
              <a:rPr lang="ru-RU" sz="1800" dirty="0" err="1">
                <a:effectLst/>
                <a:latin typeface="Segoe UI" panose="020B0502040204020203" pitchFamily="34" charset="0"/>
              </a:rPr>
              <a:t>нежиттю</a:t>
            </a:r>
            <a:r>
              <a:rPr lang="ru-RU" sz="1800" dirty="0">
                <a:effectLst/>
                <a:latin typeface="Segoe UI" panose="020B0502040204020203" pitchFamily="34" charset="0"/>
              </a:rPr>
              <a:t> та </a:t>
            </a:r>
            <a:r>
              <a:rPr lang="ru-RU" sz="1800" dirty="0" err="1">
                <a:effectLst/>
                <a:latin typeface="Segoe UI" panose="020B0502040204020203" pitchFamily="34" charset="0"/>
              </a:rPr>
              <a:t>висипом</a:t>
            </a:r>
            <a:r>
              <a:rPr lang="ru-RU" sz="1800" dirty="0">
                <a:effectLst/>
                <a:latin typeface="Segoe UI" panose="020B0502040204020203" pitchFamily="34" charset="0"/>
              </a:rPr>
              <a:t>.</a:t>
            </a:r>
            <a:r>
              <a:rPr lang="uk-UA" sz="1800" dirty="0">
                <a:solidFill>
                  <a:srgbClr val="0E101A"/>
                </a:solidFill>
                <a:effectLst/>
                <a:latin typeface="Calibri" panose="020F0502020204030204" pitchFamily="34" charset="0"/>
                <a:ea typeface="Calibri" panose="020F0502020204030204" pitchFamily="34" charset="0"/>
              </a:rPr>
              <a:t>. Кір може бути небезпечним, особливо для немовлят і маленьких дітей. Для запобігання поширенню цього захворювання передбачено щеплення від кору — це попередня медична вимога, яку потрібно виконати ще до поїздки. Перед прибуттям до США всі особи, яким виповнилося 12 місяців, мають засвідчити, що вони отримали принаймні одну дозу вакцини проти кору. До цієї вимоги можуть застосовуватися деякі винятки. Докладнішу інформацію дивіться на сторінці Vaccine Attestation програми Uniting for Ukraine на вебсайті USCIS.</a:t>
            </a:r>
            <a:r>
              <a:rPr lang="uk-UA" dirty="0">
                <a:effectLst/>
              </a:rPr>
              <a:t> </a:t>
            </a:r>
          </a:p>
        </p:txBody>
      </p:sp>
      <p:sp>
        <p:nvSpPr>
          <p:cNvPr id="4" name="Slide Number Placeholder 3"/>
          <p:cNvSpPr>
            <a:spLocks noGrp="1"/>
          </p:cNvSpPr>
          <p:nvPr>
            <p:ph type="sldNum" sz="quarter" idx="5"/>
          </p:nvPr>
        </p:nvSpPr>
        <p:spPr/>
        <p:txBody>
          <a:bodyPr/>
          <a:lstStyle/>
          <a:p>
            <a:fld id="{F7B1DD34-5FC2-A74C-A904-E3786CAF0A04}" type="slidenum">
              <a:rPr lang="en-US" smtClean="0"/>
              <a:t>7</a:t>
            </a:fld>
            <a:endParaRPr lang="en-US"/>
          </a:p>
        </p:txBody>
      </p:sp>
    </p:spTree>
    <p:extLst>
      <p:ext uri="{BB962C8B-B14F-4D97-AF65-F5344CB8AC3E}">
        <p14:creationId xmlns:p14="http://schemas.microsoft.com/office/powerpoint/2010/main" val="1702959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Понад 1 мільйон людей померли від COVID-19 у США. Щоб захистити населення, </a:t>
            </a:r>
            <a:r>
              <a:rPr lang="ru-RU" sz="1800" dirty="0">
                <a:effectLst/>
                <a:latin typeface="Segoe UI" panose="020B0502040204020203" pitchFamily="34" charset="0"/>
              </a:rPr>
              <a:t>уряд США </a:t>
            </a:r>
            <a:r>
              <a:rPr lang="ru-RU" sz="1800" dirty="0" err="1">
                <a:effectLst/>
                <a:latin typeface="Segoe UI" panose="020B0502040204020203" pitchFamily="34" charset="0"/>
              </a:rPr>
              <a:t>вимагає</a:t>
            </a:r>
            <a:r>
              <a:rPr lang="ru-RU" sz="1800" dirty="0">
                <a:effectLst/>
                <a:latin typeface="Segoe UI" panose="020B0502040204020203" pitchFamily="34" charset="0"/>
              </a:rPr>
              <a:t>, </a:t>
            </a:r>
            <a:r>
              <a:rPr lang="ru-RU" sz="1800" dirty="0" err="1">
                <a:effectLst/>
                <a:latin typeface="Segoe UI" panose="020B0502040204020203" pitchFamily="34" charset="0"/>
              </a:rPr>
              <a:t>щоб</a:t>
            </a:r>
            <a:r>
              <a:rPr lang="ru-RU" sz="1800" dirty="0">
                <a:effectLst/>
                <a:latin typeface="Segoe UI" panose="020B0502040204020203" pitchFamily="34" charset="0"/>
              </a:rPr>
              <a:t> </a:t>
            </a:r>
            <a:r>
              <a:rPr lang="ru-RU" sz="1800" dirty="0" err="1">
                <a:effectLst/>
                <a:latin typeface="Segoe UI" panose="020B0502040204020203" pitchFamily="34" charset="0"/>
              </a:rPr>
              <a:t>українці</a:t>
            </a:r>
            <a:r>
              <a:rPr lang="ru-RU" sz="1800" dirty="0">
                <a:effectLst/>
                <a:latin typeface="Segoe UI" panose="020B0502040204020203" pitchFamily="34" charset="0"/>
              </a:rPr>
              <a:t>, </a:t>
            </a:r>
            <a:r>
              <a:rPr lang="ru-RU" sz="1800" dirty="0" err="1">
                <a:effectLst/>
                <a:latin typeface="Segoe UI" panose="020B0502040204020203" pitchFamily="34" charset="0"/>
              </a:rPr>
              <a:t>які</a:t>
            </a:r>
            <a:r>
              <a:rPr lang="ru-RU" sz="1800" dirty="0">
                <a:effectLst/>
                <a:latin typeface="Segoe UI" panose="020B0502040204020203" pitchFamily="34" charset="0"/>
              </a:rPr>
              <a:t> </a:t>
            </a:r>
            <a:r>
              <a:rPr lang="ru-RU" sz="1800" dirty="0" err="1">
                <a:effectLst/>
                <a:latin typeface="Segoe UI" panose="020B0502040204020203" pitchFamily="34" charset="0"/>
              </a:rPr>
              <a:t>отримали</a:t>
            </a:r>
            <a:r>
              <a:rPr lang="ru-RU" sz="1800" dirty="0">
                <a:effectLst/>
                <a:latin typeface="Segoe UI" panose="020B0502040204020203" pitchFamily="34" charset="0"/>
              </a:rPr>
              <a:t> </a:t>
            </a:r>
            <a:r>
              <a:rPr lang="ru-RU" sz="1800" dirty="0" err="1">
                <a:effectLst/>
                <a:latin typeface="Segoe UI" panose="020B0502040204020203" pitchFamily="34" charset="0"/>
              </a:rPr>
              <a:t>гуманітарний</a:t>
            </a:r>
            <a:r>
              <a:rPr lang="ru-RU" sz="1800" dirty="0">
                <a:effectLst/>
                <a:latin typeface="Segoe UI" panose="020B0502040204020203" pitchFamily="34" charset="0"/>
              </a:rPr>
              <a:t> пароль, </a:t>
            </a:r>
            <a:r>
              <a:rPr lang="ru-RU" sz="1800" dirty="0" err="1">
                <a:effectLst/>
                <a:latin typeface="Segoe UI" panose="020B0502040204020203" pitchFamily="34" charset="0"/>
              </a:rPr>
              <a:t>були</a:t>
            </a:r>
            <a:r>
              <a:rPr lang="ru-RU" sz="1800" dirty="0">
                <a:effectLst/>
                <a:latin typeface="Segoe UI" panose="020B0502040204020203" pitchFamily="34" charset="0"/>
              </a:rPr>
              <a:t> </a:t>
            </a:r>
            <a:r>
              <a:rPr lang="ru-RU" sz="1800" dirty="0" err="1">
                <a:effectLst/>
                <a:latin typeface="Segoe UI" panose="020B0502040204020203" pitchFamily="34" charset="0"/>
              </a:rPr>
              <a:t>вакциновані</a:t>
            </a:r>
            <a:r>
              <a:rPr lang="ru-RU" sz="1800" dirty="0">
                <a:effectLst/>
                <a:latin typeface="Segoe UI" panose="020B0502040204020203" pitchFamily="34" charset="0"/>
              </a:rPr>
              <a:t> </a:t>
            </a:r>
            <a:r>
              <a:rPr lang="ru-RU" sz="1800" dirty="0" err="1">
                <a:effectLst/>
                <a:latin typeface="Segoe UI" panose="020B0502040204020203" pitchFamily="34" charset="0"/>
              </a:rPr>
              <a:t>від</a:t>
            </a:r>
            <a:r>
              <a:rPr lang="ru-RU" sz="1800" dirty="0">
                <a:effectLst/>
                <a:latin typeface="Segoe UI" panose="020B0502040204020203" pitchFamily="34" charset="0"/>
              </a:rPr>
              <a:t> </a:t>
            </a:r>
            <a:r>
              <a:rPr lang="en-US" sz="1800" dirty="0">
                <a:effectLst/>
                <a:latin typeface="Segoe UI" panose="020B0502040204020203" pitchFamily="34" charset="0"/>
              </a:rPr>
              <a:t>COVID-19</a:t>
            </a: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Це означає, що всі особи віком від шести місяців і старше повинні отримати принаймні одну дозу вакцини проти COVID-19, схваленої Управлінням із Продовольства та Медикаментів США (FDA) або внесеної до списку ВООЗ для використання в надзвичайних ситуаціях (WHO EUL). Діти, які були замалі для щеплення до прибуття до США, повинні розпочати курс вакцинації проти COVID-19 впродовж 90 днів із дати прибуття до США або після досягнення відповідного віку (6 місяців). До цієї вимоги можуть застосовуватися деякі винятки. Докладнішу інформацію дивіться на сторінці Vaccine Attestation програми Uniting for Ukraine на вебсайті USCIS.</a:t>
            </a:r>
          </a:p>
          <a:p>
            <a:pPr marL="0" marR="0">
              <a:spcBef>
                <a:spcPts val="0"/>
              </a:spcBef>
              <a:spcAft>
                <a:spcPts val="0"/>
              </a:spcAft>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Понад 12,7 мільйона людей у світі отримали вакцинацію проти COVID-19. </a:t>
            </a:r>
            <a:r>
              <a:rPr lang="ru-RU" sz="1800" dirty="0" err="1">
                <a:effectLst/>
                <a:latin typeface="Segoe UI" panose="020B0502040204020203" pitchFamily="34" charset="0"/>
              </a:rPr>
              <a:t>Це</a:t>
            </a:r>
            <a:r>
              <a:rPr lang="ru-RU" sz="1800" dirty="0">
                <a:effectLst/>
                <a:latin typeface="Segoe UI" panose="020B0502040204020203" pitchFamily="34" charset="0"/>
              </a:rPr>
              <a:t> є </a:t>
            </a:r>
            <a:r>
              <a:rPr lang="ru-RU" sz="1800" dirty="0" err="1">
                <a:effectLst/>
                <a:latin typeface="Segoe UI" panose="020B0502040204020203" pitchFamily="34" charset="0"/>
              </a:rPr>
              <a:t>безпечним</a:t>
            </a:r>
            <a:r>
              <a:rPr lang="ru-RU" sz="1800" dirty="0">
                <a:effectLst/>
                <a:latin typeface="Segoe UI" panose="020B0502040204020203" pitchFamily="34" charset="0"/>
              </a:rPr>
              <a:t> та </a:t>
            </a:r>
            <a:r>
              <a:rPr lang="ru-RU" sz="1800" dirty="0" err="1">
                <a:effectLst/>
                <a:latin typeface="Segoe UI" panose="020B0502040204020203" pitchFamily="34" charset="0"/>
              </a:rPr>
              <a:t>ефективним</a:t>
            </a:r>
            <a:r>
              <a:rPr lang="ru-RU" sz="1800" dirty="0">
                <a:effectLst/>
                <a:latin typeface="Segoe UI" panose="020B0502040204020203" pitchFamily="34" charset="0"/>
              </a:rPr>
              <a:t> способом </a:t>
            </a:r>
            <a:r>
              <a:rPr lang="ru-RU" sz="1800" dirty="0" err="1">
                <a:effectLst/>
                <a:latin typeface="Segoe UI" panose="020B0502040204020203" pitchFamily="34" charset="0"/>
              </a:rPr>
              <a:t>знизити</a:t>
            </a:r>
            <a:r>
              <a:rPr lang="ru-RU" sz="1800" dirty="0">
                <a:effectLst/>
                <a:latin typeface="Segoe UI" panose="020B0502040204020203" pitchFamily="34" charset="0"/>
              </a:rPr>
              <a:t> </a:t>
            </a:r>
            <a:r>
              <a:rPr lang="ru-RU" sz="1800" dirty="0" err="1">
                <a:effectLst/>
                <a:latin typeface="Segoe UI" panose="020B0502040204020203" pitchFamily="34" charset="0"/>
              </a:rPr>
              <a:t>ризик</a:t>
            </a:r>
            <a:r>
              <a:rPr lang="ru-RU" sz="1800" dirty="0">
                <a:effectLst/>
                <a:latin typeface="Segoe UI" panose="020B0502040204020203" pitchFamily="34" charset="0"/>
              </a:rPr>
              <a:t> </a:t>
            </a:r>
            <a:r>
              <a:rPr lang="ru-RU" sz="1800" dirty="0" err="1">
                <a:effectLst/>
                <a:latin typeface="Segoe UI" panose="020B0502040204020203" pitchFamily="34" charset="0"/>
              </a:rPr>
              <a:t>серйозного</a:t>
            </a:r>
            <a:r>
              <a:rPr lang="ru-RU" sz="1800" dirty="0">
                <a:effectLst/>
                <a:latin typeface="Segoe UI" panose="020B0502040204020203" pitchFamily="34" charset="0"/>
              </a:rPr>
              <a:t> </a:t>
            </a:r>
            <a:r>
              <a:rPr lang="ru-RU" sz="1800" dirty="0" err="1">
                <a:effectLst/>
                <a:latin typeface="Segoe UI" panose="020B0502040204020203" pitchFamily="34" charset="0"/>
              </a:rPr>
              <a:t>перебігу</a:t>
            </a:r>
            <a:r>
              <a:rPr lang="ru-RU" sz="1800" dirty="0">
                <a:effectLst/>
                <a:latin typeface="Segoe UI" panose="020B0502040204020203" pitchFamily="34" charset="0"/>
              </a:rPr>
              <a:t> </a:t>
            </a:r>
            <a:r>
              <a:rPr lang="ru-RU" sz="1800" dirty="0" err="1">
                <a:effectLst/>
                <a:latin typeface="Segoe UI" panose="020B0502040204020203" pitchFamily="34" charset="0"/>
              </a:rPr>
              <a:t>хвороби</a:t>
            </a:r>
            <a:r>
              <a:rPr lang="ru-RU" sz="1800" dirty="0">
                <a:effectLst/>
                <a:latin typeface="Segoe UI" panose="020B0502040204020203" pitchFamily="34" charset="0"/>
              </a:rPr>
              <a:t> та </a:t>
            </a:r>
            <a:r>
              <a:rPr lang="ru-RU" sz="1800" dirty="0" err="1">
                <a:effectLst/>
                <a:latin typeface="Segoe UI" panose="020B0502040204020203" pitchFamily="34" charset="0"/>
              </a:rPr>
              <a:t>смерті</a:t>
            </a: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Вакцини проти COVID-19 доступні в аптеках і багатьох клініках у США.</a:t>
            </a:r>
          </a:p>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8</a:t>
            </a:fld>
            <a:endParaRPr lang="en-US"/>
          </a:p>
        </p:txBody>
      </p:sp>
    </p:spTree>
    <p:extLst>
      <p:ext uri="{BB962C8B-B14F-4D97-AF65-F5344CB8AC3E}">
        <p14:creationId xmlns:p14="http://schemas.microsoft.com/office/powerpoint/2010/main" val="2874301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Поліомієліт — це тяжке захворювання, яке може призвести до тривалої інвалідності або навіть смерті. </a:t>
            </a:r>
            <a:r>
              <a:rPr lang="ru-RU" sz="1800" dirty="0" err="1">
                <a:effectLst/>
                <a:latin typeface="Segoe UI" panose="020B0502040204020203" pitchFamily="34" charset="0"/>
              </a:rPr>
              <a:t>Щоб</a:t>
            </a:r>
            <a:r>
              <a:rPr lang="ru-RU" sz="1800" dirty="0">
                <a:effectLst/>
                <a:latin typeface="Segoe UI" panose="020B0502040204020203" pitchFamily="34" charset="0"/>
              </a:rPr>
              <a:t> </a:t>
            </a:r>
            <a:r>
              <a:rPr lang="ru-RU" sz="1800" dirty="0" err="1">
                <a:effectLst/>
                <a:latin typeface="Segoe UI" panose="020B0502040204020203" pitchFamily="34" charset="0"/>
              </a:rPr>
              <a:t>гарантувати</a:t>
            </a:r>
            <a:r>
              <a:rPr lang="ru-RU" sz="1800" dirty="0">
                <a:effectLst/>
                <a:latin typeface="Segoe UI" panose="020B0502040204020203" pitchFamily="34" charset="0"/>
              </a:rPr>
              <a:t>, </a:t>
            </a:r>
            <a:r>
              <a:rPr lang="ru-RU" sz="1800" dirty="0" err="1">
                <a:effectLst/>
                <a:latin typeface="Segoe UI" panose="020B0502040204020203" pitchFamily="34" charset="0"/>
              </a:rPr>
              <a:t>що</a:t>
            </a:r>
            <a:r>
              <a:rPr lang="ru-RU" sz="1800" dirty="0">
                <a:effectLst/>
                <a:latin typeface="Segoe UI" panose="020B0502040204020203" pitchFamily="34" charset="0"/>
              </a:rPr>
              <a:t> </a:t>
            </a:r>
            <a:r>
              <a:rPr lang="ru-RU" sz="1800" dirty="0" err="1">
                <a:effectLst/>
                <a:latin typeface="Segoe UI" panose="020B0502040204020203" pitchFamily="34" charset="0"/>
              </a:rPr>
              <a:t>поліомієліт</a:t>
            </a:r>
            <a:r>
              <a:rPr lang="ru-RU" sz="1800" dirty="0">
                <a:effectLst/>
                <a:latin typeface="Segoe UI" panose="020B0502040204020203" pitchFamily="34" charset="0"/>
              </a:rPr>
              <a:t> </a:t>
            </a:r>
            <a:r>
              <a:rPr lang="ru-RU" sz="1800" dirty="0" err="1">
                <a:effectLst/>
                <a:latin typeface="Segoe UI" panose="020B0502040204020203" pitchFamily="34" charset="0"/>
              </a:rPr>
              <a:t>залишається</a:t>
            </a:r>
            <a:r>
              <a:rPr lang="ru-RU" sz="1800" dirty="0">
                <a:effectLst/>
                <a:latin typeface="Segoe UI" panose="020B0502040204020203" pitchFamily="34" charset="0"/>
              </a:rPr>
              <a:t> </a:t>
            </a:r>
            <a:r>
              <a:rPr lang="ru-RU" sz="1800" dirty="0" err="1">
                <a:effectLst/>
                <a:latin typeface="Segoe UI" panose="020B0502040204020203" pitchFamily="34" charset="0"/>
              </a:rPr>
              <a:t>під</a:t>
            </a:r>
            <a:r>
              <a:rPr lang="ru-RU" sz="1800" dirty="0">
                <a:effectLst/>
                <a:latin typeface="Segoe UI" panose="020B0502040204020203" pitchFamily="34" charset="0"/>
              </a:rPr>
              <a:t> контролем у США, уряд </a:t>
            </a:r>
            <a:r>
              <a:rPr lang="ru-RU" sz="1800" dirty="0" err="1">
                <a:effectLst/>
                <a:latin typeface="Segoe UI" panose="020B0502040204020203" pitchFamily="34" charset="0"/>
              </a:rPr>
              <a:t>вимагає</a:t>
            </a:r>
            <a:r>
              <a:rPr lang="ru-RU" sz="1800" dirty="0">
                <a:effectLst/>
                <a:latin typeface="Segoe UI" panose="020B0502040204020203" pitchFamily="34" charset="0"/>
              </a:rPr>
              <a:t>, </a:t>
            </a:r>
            <a:r>
              <a:rPr lang="ru-RU" sz="1800" dirty="0" err="1">
                <a:effectLst/>
                <a:latin typeface="Segoe UI" panose="020B0502040204020203" pitchFamily="34" charset="0"/>
              </a:rPr>
              <a:t>щоб</a:t>
            </a:r>
            <a:r>
              <a:rPr lang="ru-RU" sz="1800" dirty="0">
                <a:effectLst/>
                <a:latin typeface="Segoe UI" panose="020B0502040204020203" pitchFamily="34" charset="0"/>
              </a:rPr>
              <a:t> </a:t>
            </a:r>
            <a:r>
              <a:rPr lang="ru-RU" sz="1800" dirty="0" err="1">
                <a:effectLst/>
                <a:latin typeface="Segoe UI" panose="020B0502040204020203" pitchFamily="34" charset="0"/>
              </a:rPr>
              <a:t>українці</a:t>
            </a:r>
            <a:r>
              <a:rPr lang="ru-RU" sz="1800" dirty="0">
                <a:effectLst/>
                <a:latin typeface="Segoe UI" panose="020B0502040204020203" pitchFamily="34" charset="0"/>
              </a:rPr>
              <a:t> </a:t>
            </a:r>
            <a:r>
              <a:rPr lang="ru-RU" sz="1800" dirty="0" err="1">
                <a:effectLst/>
                <a:latin typeface="Segoe UI" panose="020B0502040204020203" pitchFamily="34" charset="0"/>
              </a:rPr>
              <a:t>віком</a:t>
            </a:r>
            <a:r>
              <a:rPr lang="ru-RU" sz="1800" dirty="0">
                <a:effectLst/>
                <a:latin typeface="Segoe UI" panose="020B0502040204020203" pitchFamily="34" charset="0"/>
              </a:rPr>
              <a:t> </a:t>
            </a:r>
            <a:r>
              <a:rPr lang="ru-RU" sz="1800" dirty="0" err="1">
                <a:effectLst/>
                <a:latin typeface="Segoe UI" panose="020B0502040204020203" pitchFamily="34" charset="0"/>
              </a:rPr>
              <a:t>від</a:t>
            </a:r>
            <a:r>
              <a:rPr lang="ru-RU" sz="1800" dirty="0">
                <a:effectLst/>
                <a:latin typeface="Segoe UI" panose="020B0502040204020203" pitchFamily="34" charset="0"/>
              </a:rPr>
              <a:t> 6 </a:t>
            </a:r>
            <a:r>
              <a:rPr lang="ru-RU" sz="1800" dirty="0" err="1">
                <a:effectLst/>
                <a:latin typeface="Segoe UI" panose="020B0502040204020203" pitchFamily="34" charset="0"/>
              </a:rPr>
              <a:t>тижнів</a:t>
            </a:r>
            <a:r>
              <a:rPr lang="ru-RU" sz="1800" dirty="0">
                <a:effectLst/>
                <a:latin typeface="Segoe UI" panose="020B0502040204020203" pitchFamily="34" charset="0"/>
              </a:rPr>
              <a:t>, </a:t>
            </a:r>
            <a:r>
              <a:rPr lang="ru-RU" sz="1800" dirty="0" err="1">
                <a:effectLst/>
                <a:latin typeface="Segoe UI" panose="020B0502040204020203" pitchFamily="34" charset="0"/>
              </a:rPr>
              <a:t>які</a:t>
            </a:r>
            <a:r>
              <a:rPr lang="ru-RU" sz="1800" dirty="0">
                <a:effectLst/>
                <a:latin typeface="Segoe UI" panose="020B0502040204020203" pitchFamily="34" charset="0"/>
              </a:rPr>
              <a:t> </a:t>
            </a:r>
            <a:r>
              <a:rPr lang="ru-RU" sz="1800" dirty="0" err="1">
                <a:effectLst/>
                <a:latin typeface="Segoe UI" panose="020B0502040204020203" pitchFamily="34" charset="0"/>
              </a:rPr>
              <a:t>отримали</a:t>
            </a:r>
            <a:r>
              <a:rPr lang="ru-RU" sz="1800" dirty="0">
                <a:effectLst/>
                <a:latin typeface="Segoe UI" panose="020B0502040204020203" pitchFamily="34" charset="0"/>
              </a:rPr>
              <a:t> </a:t>
            </a:r>
            <a:r>
              <a:rPr lang="ru-RU" sz="1800" dirty="0" err="1">
                <a:effectLst/>
                <a:latin typeface="Segoe UI" panose="020B0502040204020203" pitchFamily="34" charset="0"/>
              </a:rPr>
              <a:t>гуманітарний</a:t>
            </a:r>
            <a:r>
              <a:rPr lang="ru-RU" sz="1800" dirty="0">
                <a:effectLst/>
                <a:latin typeface="Segoe UI" panose="020B0502040204020203" pitchFamily="34" charset="0"/>
              </a:rPr>
              <a:t> пароль, </a:t>
            </a:r>
            <a:r>
              <a:rPr lang="ru-RU" sz="1800" dirty="0" err="1">
                <a:effectLst/>
                <a:latin typeface="Segoe UI" panose="020B0502040204020203" pitchFamily="34" charset="0"/>
              </a:rPr>
              <a:t>зробили</a:t>
            </a:r>
            <a:r>
              <a:rPr lang="ru-RU" sz="1800" dirty="0">
                <a:effectLst/>
                <a:latin typeface="Segoe UI" panose="020B0502040204020203" pitchFamily="34" charset="0"/>
              </a:rPr>
              <a:t> вакцину/</a:t>
            </a:r>
            <a:r>
              <a:rPr lang="ru-RU" sz="1800" dirty="0" err="1">
                <a:effectLst/>
                <a:latin typeface="Segoe UI" panose="020B0502040204020203" pitchFamily="34" charset="0"/>
              </a:rPr>
              <a:t>щеплення</a:t>
            </a:r>
            <a:r>
              <a:rPr lang="ru-RU" sz="1800" dirty="0">
                <a:effectLst/>
                <a:latin typeface="Segoe UI" panose="020B0502040204020203" pitchFamily="34" charset="0"/>
              </a:rPr>
              <a:t> </a:t>
            </a:r>
            <a:r>
              <a:rPr lang="ru-RU" sz="1800" dirty="0" err="1">
                <a:effectLst/>
                <a:latin typeface="Segoe UI" panose="020B0502040204020203" pitchFamily="34" charset="0"/>
              </a:rPr>
              <a:t>проти</a:t>
            </a:r>
            <a:r>
              <a:rPr lang="ru-RU" sz="1800" dirty="0">
                <a:effectLst/>
                <a:latin typeface="Segoe UI" panose="020B0502040204020203" pitchFamily="34" charset="0"/>
              </a:rPr>
              <a:t> </a:t>
            </a:r>
            <a:r>
              <a:rPr lang="ru-RU" sz="1800" dirty="0" err="1">
                <a:effectLst/>
                <a:latin typeface="Segoe UI" panose="020B0502040204020203" pitchFamily="34" charset="0"/>
              </a:rPr>
              <a:t>поліомієліту</a:t>
            </a:r>
            <a:r>
              <a:rPr lang="ru-RU" sz="1800" dirty="0">
                <a:effectLst/>
                <a:latin typeface="Segoe UI" panose="020B0502040204020203" pitchFamily="34" charset="0"/>
              </a:rPr>
              <a:t> до </a:t>
            </a:r>
            <a:r>
              <a:rPr lang="ru-RU" sz="1800" dirty="0" err="1">
                <a:effectLst/>
                <a:latin typeface="Segoe UI" panose="020B0502040204020203" pitchFamily="34" charset="0"/>
              </a:rPr>
              <a:t>прибуття</a:t>
            </a:r>
            <a:r>
              <a:rPr lang="ru-RU" sz="1800" dirty="0">
                <a:effectLst/>
                <a:latin typeface="Segoe UI" panose="020B0502040204020203" pitchFamily="34" charset="0"/>
              </a:rPr>
              <a:t> в США.</a:t>
            </a: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r>
              <a:rPr lang="ru-RU" sz="1800" dirty="0" err="1">
                <a:effectLst/>
                <a:latin typeface="Segoe UI" panose="020B0502040204020203" pitchFamily="34" charset="0"/>
              </a:rPr>
              <a:t>Діти</a:t>
            </a:r>
            <a:r>
              <a:rPr lang="ru-RU" sz="1800" dirty="0">
                <a:effectLst/>
                <a:latin typeface="Segoe UI" panose="020B0502040204020203" pitchFamily="34" charset="0"/>
              </a:rPr>
              <a:t>, </a:t>
            </a:r>
            <a:r>
              <a:rPr lang="ru-RU" sz="1800" dirty="0" err="1">
                <a:effectLst/>
                <a:latin typeface="Segoe UI" panose="020B0502040204020203" pitchFamily="34" charset="0"/>
              </a:rPr>
              <a:t>надто</a:t>
            </a:r>
            <a:r>
              <a:rPr lang="ru-RU" sz="1800" dirty="0">
                <a:effectLst/>
                <a:latin typeface="Segoe UI" panose="020B0502040204020203" pitchFamily="34" charset="0"/>
              </a:rPr>
              <a:t> </a:t>
            </a:r>
            <a:r>
              <a:rPr lang="ru-RU" sz="1800" dirty="0" err="1">
                <a:effectLst/>
                <a:latin typeface="Segoe UI" panose="020B0502040204020203" pitchFamily="34" charset="0"/>
              </a:rPr>
              <a:t>малі</a:t>
            </a:r>
            <a:r>
              <a:rPr lang="ru-RU" sz="1800" dirty="0">
                <a:effectLst/>
                <a:latin typeface="Segoe UI" panose="020B0502040204020203" pitchFamily="34" charset="0"/>
              </a:rPr>
              <a:t> для </a:t>
            </a:r>
            <a:r>
              <a:rPr lang="ru-RU" sz="1800" dirty="0" err="1">
                <a:effectLst/>
                <a:latin typeface="Segoe UI" panose="020B0502040204020203" pitchFamily="34" charset="0"/>
              </a:rPr>
              <a:t>вакцинації</a:t>
            </a:r>
            <a:r>
              <a:rPr lang="ru-RU" sz="1800" dirty="0">
                <a:effectLst/>
                <a:latin typeface="Segoe UI" panose="020B0502040204020203" pitchFamily="34" charset="0"/>
              </a:rPr>
              <a:t> перед </a:t>
            </a:r>
            <a:r>
              <a:rPr lang="ru-RU" sz="1800" dirty="0" err="1">
                <a:effectLst/>
                <a:latin typeface="Segoe UI" panose="020B0502040204020203" pitchFamily="34" charset="0"/>
              </a:rPr>
              <a:t>поїздкою</a:t>
            </a:r>
            <a:r>
              <a:rPr lang="ru-RU" sz="1800" dirty="0">
                <a:effectLst/>
                <a:latin typeface="Segoe UI" panose="020B0502040204020203" pitchFamily="34" charset="0"/>
              </a:rPr>
              <a:t>, </a:t>
            </a:r>
            <a:r>
              <a:rPr lang="ru-RU" sz="1800" dirty="0" err="1">
                <a:effectLst/>
                <a:latin typeface="Segoe UI" panose="020B0502040204020203" pitchFamily="34" charset="0"/>
              </a:rPr>
              <a:t>повинні</a:t>
            </a:r>
            <a:r>
              <a:rPr lang="ru-RU" sz="1800" dirty="0">
                <a:effectLst/>
                <a:latin typeface="Segoe UI" panose="020B0502040204020203" pitchFamily="34" charset="0"/>
              </a:rPr>
              <a:t> пройти </a:t>
            </a:r>
            <a:r>
              <a:rPr lang="ru-RU" sz="1800" dirty="0" err="1">
                <a:effectLst/>
                <a:latin typeface="Segoe UI" panose="020B0502040204020203" pitchFamily="34" charset="0"/>
              </a:rPr>
              <a:t>атестацію</a:t>
            </a:r>
            <a:r>
              <a:rPr lang="ru-RU" sz="1800" dirty="0">
                <a:effectLst/>
                <a:latin typeface="Segoe UI" panose="020B0502040204020203" pitchFamily="34" charset="0"/>
              </a:rPr>
              <a:t>, яка </a:t>
            </a:r>
            <a:r>
              <a:rPr lang="ru-RU" sz="1800" dirty="0" err="1">
                <a:effectLst/>
                <a:latin typeface="Segoe UI" panose="020B0502040204020203" pitchFamily="34" charset="0"/>
              </a:rPr>
              <a:t>підтверджує</a:t>
            </a:r>
            <a:r>
              <a:rPr lang="ru-RU" sz="1800" dirty="0">
                <a:effectLst/>
                <a:latin typeface="Segoe UI" panose="020B0502040204020203" pitchFamily="34" charset="0"/>
              </a:rPr>
              <a:t>, </a:t>
            </a:r>
            <a:r>
              <a:rPr lang="ru-RU" sz="1800" dirty="0" err="1">
                <a:effectLst/>
                <a:latin typeface="Segoe UI" panose="020B0502040204020203" pitchFamily="34" charset="0"/>
              </a:rPr>
              <a:t>що</a:t>
            </a:r>
            <a:r>
              <a:rPr lang="ru-RU" sz="1800" dirty="0">
                <a:effectLst/>
                <a:latin typeface="Segoe UI" panose="020B0502040204020203" pitchFamily="34" charset="0"/>
              </a:rPr>
              <a:t> вони </a:t>
            </a:r>
            <a:r>
              <a:rPr lang="ru-RU" sz="1800" dirty="0" err="1">
                <a:effectLst/>
                <a:latin typeface="Segoe UI" panose="020B0502040204020203" pitchFamily="34" charset="0"/>
              </a:rPr>
              <a:t>були</a:t>
            </a:r>
            <a:r>
              <a:rPr lang="ru-RU" sz="1800" dirty="0">
                <a:effectLst/>
                <a:latin typeface="Segoe UI" panose="020B0502040204020203" pitchFamily="34" charset="0"/>
              </a:rPr>
              <a:t> </a:t>
            </a:r>
            <a:r>
              <a:rPr lang="ru-RU" sz="1800" dirty="0" err="1">
                <a:effectLst/>
                <a:latin typeface="Segoe UI" panose="020B0502040204020203" pitchFamily="34" charset="0"/>
              </a:rPr>
              <a:t>вакциновані</a:t>
            </a:r>
            <a:r>
              <a:rPr lang="ru-RU" sz="1800" dirty="0">
                <a:effectLst/>
                <a:latin typeface="Segoe UI" panose="020B0502040204020203" pitchFamily="34" charset="0"/>
              </a:rPr>
              <a:t> </a:t>
            </a:r>
            <a:r>
              <a:rPr lang="ru-RU" sz="1800" dirty="0" err="1">
                <a:effectLst/>
                <a:latin typeface="Segoe UI" panose="020B0502040204020203" pitchFamily="34" charset="0"/>
              </a:rPr>
              <a:t>проти</a:t>
            </a:r>
            <a:r>
              <a:rPr lang="ru-RU" sz="1800" dirty="0">
                <a:effectLst/>
                <a:latin typeface="Segoe UI" panose="020B0502040204020203" pitchFamily="34" charset="0"/>
              </a:rPr>
              <a:t> </a:t>
            </a:r>
            <a:r>
              <a:rPr lang="ru-RU" sz="1800" dirty="0" err="1">
                <a:effectLst/>
                <a:latin typeface="Segoe UI" panose="020B0502040204020203" pitchFamily="34" charset="0"/>
              </a:rPr>
              <a:t>поліомієліту</a:t>
            </a:r>
            <a:r>
              <a:rPr lang="ru-RU" sz="1800" dirty="0">
                <a:effectLst/>
                <a:latin typeface="Segoe UI" panose="020B0502040204020203" pitchFamily="34" charset="0"/>
              </a:rPr>
              <a:t> </a:t>
            </a:r>
            <a:r>
              <a:rPr lang="ru-RU" sz="1800" dirty="0" err="1">
                <a:effectLst/>
                <a:latin typeface="Segoe UI" panose="020B0502040204020203" pitchFamily="34" charset="0"/>
              </a:rPr>
              <a:t>протягом</a:t>
            </a:r>
            <a:r>
              <a:rPr lang="ru-RU" sz="1800" dirty="0">
                <a:effectLst/>
                <a:latin typeface="Segoe UI" panose="020B0502040204020203" pitchFamily="34" charset="0"/>
              </a:rPr>
              <a:t> 90 </a:t>
            </a:r>
            <a:r>
              <a:rPr lang="ru-RU" sz="1800" dirty="0" err="1">
                <a:effectLst/>
                <a:latin typeface="Segoe UI" panose="020B0502040204020203" pitchFamily="34" charset="0"/>
              </a:rPr>
              <a:t>днів</a:t>
            </a:r>
            <a:r>
              <a:rPr lang="ru-RU" sz="1800" dirty="0">
                <a:effectLst/>
                <a:latin typeface="Segoe UI" panose="020B0502040204020203" pitchFamily="34" charset="0"/>
              </a:rPr>
              <a:t> </a:t>
            </a:r>
            <a:r>
              <a:rPr lang="ru-RU" sz="1800" dirty="0" err="1">
                <a:effectLst/>
                <a:latin typeface="Segoe UI" panose="020B0502040204020203" pitchFamily="34" charset="0"/>
              </a:rPr>
              <a:t>після</a:t>
            </a:r>
            <a:r>
              <a:rPr lang="ru-RU" sz="1800" dirty="0">
                <a:effectLst/>
                <a:latin typeface="Segoe UI" panose="020B0502040204020203" pitchFamily="34" charset="0"/>
              </a:rPr>
              <a:t> </a:t>
            </a:r>
            <a:r>
              <a:rPr lang="ru-RU" sz="1800" dirty="0" err="1">
                <a:effectLst/>
                <a:latin typeface="Segoe UI" panose="020B0502040204020203" pitchFamily="34" charset="0"/>
              </a:rPr>
              <a:t>прибуття</a:t>
            </a:r>
            <a:r>
              <a:rPr lang="ru-RU" sz="1800" dirty="0">
                <a:effectLst/>
                <a:latin typeface="Segoe UI" panose="020B0502040204020203" pitchFamily="34" charset="0"/>
              </a:rPr>
              <a:t> до США.</a:t>
            </a: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До цієї вимоги можуть застосовуватися деякі винятки. Докладнішу інформацію дивіться на сторінці Vaccine Attestation програми Uniting for Ukraine на вебсайті USCIS.</a:t>
            </a:r>
          </a:p>
          <a:p>
            <a:pPr marL="0" marR="0">
              <a:spcBef>
                <a:spcPts val="0"/>
              </a:spcBef>
              <a:spcAft>
                <a:spcPts val="0"/>
              </a:spcAft>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uk-UA"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Вакцини проти поліомієліту є безпечними й ефективними. Вони доступні в аптеках і багатьох клініках у США.</a:t>
            </a:r>
          </a:p>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9</a:t>
            </a:fld>
            <a:endParaRPr lang="en-US"/>
          </a:p>
        </p:txBody>
      </p:sp>
    </p:spTree>
    <p:extLst>
      <p:ext uri="{BB962C8B-B14F-4D97-AF65-F5344CB8AC3E}">
        <p14:creationId xmlns:p14="http://schemas.microsoft.com/office/powerpoint/2010/main" val="417841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251811" y="1362248"/>
            <a:ext cx="9563100" cy="553998"/>
          </a:xfrm>
          <a:prstGeom prst="rect">
            <a:avLst/>
          </a:prstGeom>
        </p:spPr>
        <p:txBody>
          <a:bodyPr wrap="square" lIns="0" tIns="0" rIns="0" bIns="0">
            <a:spAutoFit/>
          </a:bodyPr>
          <a:lstStyle>
            <a:lvl1pPr>
              <a:defRPr sz="3600" b="0" i="0">
                <a:solidFill>
                  <a:schemeClr val="bg1"/>
                </a:solidFill>
                <a:latin typeface="Roboto Condensed" panose="02000000000000000000" pitchFamily="2" charset="0"/>
                <a:cs typeface="Arial"/>
              </a:defRPr>
            </a:lvl1pPr>
          </a:lstStyle>
          <a:p>
            <a:endParaRPr dirty="0"/>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sz="2400" b="0" i="0">
                <a:solidFill>
                  <a:srgbClr val="003765"/>
                </a:solidFill>
                <a:latin typeface="Roboto Condensed" panose="02000000000000000000" pitchFamily="2" charset="0"/>
                <a:cs typeface="Aria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defRPr sz="1200" b="0" i="0">
                <a:solidFill>
                  <a:schemeClr val="tx1"/>
                </a:solidFill>
                <a:latin typeface="Roboto Condensed" panose="02000000000000000000" pitchFamily="2" charset="0"/>
                <a:cs typeface="Arial"/>
              </a:defRPr>
            </a:lvl1pPr>
          </a:lstStyle>
          <a:p>
            <a:pPr marL="12700">
              <a:lnSpc>
                <a:spcPts val="1240"/>
              </a:lnSpc>
            </a:pPr>
            <a:r>
              <a:rPr lang="en-US" spc="-10"/>
              <a:t>5/8/23</a:t>
            </a:r>
            <a:endParaRPr lang="en-US" spc="-1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Roboto Condensed" panose="02000000000000000000" pitchFamily="2" charset="0"/>
                <a:cs typeface="Arial"/>
              </a:defRPr>
            </a:lvl1pPr>
          </a:lstStyle>
          <a:p>
            <a:endParaRPr dirty="0"/>
          </a:p>
        </p:txBody>
      </p:sp>
      <p:sp>
        <p:nvSpPr>
          <p:cNvPr id="3" name="Holder 3"/>
          <p:cNvSpPr>
            <a:spLocks noGrp="1"/>
          </p:cNvSpPr>
          <p:nvPr>
            <p:ph type="body" idx="1"/>
          </p:nvPr>
        </p:nvSpPr>
        <p:spPr/>
        <p:txBody>
          <a:bodyPr lIns="0" tIns="0" rIns="0" bIns="0"/>
          <a:lstStyle>
            <a:lvl1pPr>
              <a:defRPr sz="2400" b="0" i="0">
                <a:solidFill>
                  <a:srgbClr val="003765"/>
                </a:solidFill>
                <a:latin typeface="Roboto Condensed" panose="02000000000000000000" pitchFamily="2" charset="0"/>
                <a:cs typeface="Aria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defRPr sz="1200" b="0" i="0">
                <a:solidFill>
                  <a:schemeClr val="tx1"/>
                </a:solidFill>
                <a:latin typeface="Roboto Condensed" panose="02000000000000000000" pitchFamily="2" charset="0"/>
                <a:cs typeface="Arial"/>
              </a:defRPr>
            </a:lvl1pPr>
          </a:lstStyle>
          <a:p>
            <a:pPr marL="12700">
              <a:lnSpc>
                <a:spcPts val="1240"/>
              </a:lnSpc>
            </a:pPr>
            <a:r>
              <a:rPr lang="en-US" spc="-10"/>
              <a:t>5/8/23</a:t>
            </a:r>
            <a:endParaRPr lang="en-US" spc="-1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Roboto Condensed" panose="02000000000000000000" pitchFamily="2" charset="0"/>
                <a:cs typeface="Arial"/>
              </a:defRPr>
            </a:lvl1pPr>
          </a:lstStyle>
          <a:p>
            <a:endParaRPr dirty="0"/>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b="0" i="0">
                <a:latin typeface="Roboto Condensed" panose="02000000000000000000" pitchFamily="2" charset="0"/>
              </a:defRPr>
            </a:lvl1pPr>
          </a:lstStyle>
          <a:p>
            <a:endParaRPr dirty="0"/>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b="0" i="0">
                <a:latin typeface="Roboto Condensed" panose="02000000000000000000" pitchFamily="2" charset="0"/>
              </a:defRPr>
            </a:lvl1pPr>
          </a:lstStyle>
          <a:p>
            <a:endParaRPr dirty="0"/>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defRPr sz="1200" b="0" i="0">
                <a:solidFill>
                  <a:schemeClr val="tx1"/>
                </a:solidFill>
                <a:latin typeface="Roboto Condensed" panose="02000000000000000000" pitchFamily="2" charset="0"/>
                <a:cs typeface="Arial"/>
              </a:defRPr>
            </a:lvl1pPr>
          </a:lstStyle>
          <a:p>
            <a:pPr marL="12700">
              <a:lnSpc>
                <a:spcPts val="1240"/>
              </a:lnSpc>
            </a:pPr>
            <a:r>
              <a:rPr lang="en-US" spc="-10"/>
              <a:t>5/8/23</a:t>
            </a:r>
            <a:endParaRPr lang="en-US" spc="-1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Roboto Condensed" panose="02000000000000000000" pitchFamily="2" charset="0"/>
                <a:cs typeface="Arial"/>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defRPr sz="1200" b="0" i="0">
                <a:solidFill>
                  <a:schemeClr val="tx1"/>
                </a:solidFill>
                <a:latin typeface="Roboto Condensed" panose="02000000000000000000" pitchFamily="2" charset="0"/>
                <a:cs typeface="Arial"/>
              </a:defRPr>
            </a:lvl1pPr>
          </a:lstStyle>
          <a:p>
            <a:pPr marL="12700">
              <a:lnSpc>
                <a:spcPts val="1240"/>
              </a:lnSpc>
            </a:pPr>
            <a:r>
              <a:rPr lang="en-US" spc="-10"/>
              <a:t>5/8/23</a:t>
            </a:r>
            <a:endParaRPr lang="en-US" spc="-1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defRPr sz="1200" b="0" i="0">
                <a:solidFill>
                  <a:schemeClr val="tx1"/>
                </a:solidFill>
                <a:latin typeface="Roboto Condensed" panose="02000000000000000000" pitchFamily="2" charset="0"/>
                <a:cs typeface="Arial"/>
              </a:defRPr>
            </a:lvl1pPr>
          </a:lstStyle>
          <a:p>
            <a:pPr marL="12700">
              <a:lnSpc>
                <a:spcPts val="1240"/>
              </a:lnSpc>
            </a:pPr>
            <a:r>
              <a:rPr lang="en-US" spc="-10"/>
              <a:t>5/8/23</a:t>
            </a:r>
            <a:endParaRPr lang="en-US" spc="-1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56298" y="287832"/>
            <a:ext cx="10524699" cy="553998"/>
          </a:xfrm>
          <a:prstGeom prst="rect">
            <a:avLst/>
          </a:prstGeom>
        </p:spPr>
        <p:txBody>
          <a:bodyPr wrap="square" lIns="0" tIns="0" rIns="0" bIns="0">
            <a:spAutoFit/>
          </a:bodyPr>
          <a:lstStyle>
            <a:lvl1pPr>
              <a:defRPr sz="3600" b="0" i="0">
                <a:solidFill>
                  <a:schemeClr val="bg1"/>
                </a:solidFill>
                <a:latin typeface="Arial"/>
                <a:cs typeface="Arial"/>
              </a:defRPr>
            </a:lvl1pPr>
          </a:lstStyle>
          <a:p>
            <a:endParaRPr dirty="0"/>
          </a:p>
        </p:txBody>
      </p:sp>
      <p:sp>
        <p:nvSpPr>
          <p:cNvPr id="3" name="Holder 3"/>
          <p:cNvSpPr>
            <a:spLocks noGrp="1"/>
          </p:cNvSpPr>
          <p:nvPr>
            <p:ph type="body" idx="1"/>
          </p:nvPr>
        </p:nvSpPr>
        <p:spPr>
          <a:xfrm>
            <a:off x="617774" y="1838831"/>
            <a:ext cx="5783580" cy="369332"/>
          </a:xfrm>
          <a:prstGeom prst="rect">
            <a:avLst/>
          </a:prstGeom>
        </p:spPr>
        <p:txBody>
          <a:bodyPr wrap="square" lIns="0" tIns="0" rIns="0" bIns="0">
            <a:spAutoFit/>
          </a:bodyPr>
          <a:lstStyle>
            <a:lvl1pPr>
              <a:defRPr sz="2400" b="1" i="0">
                <a:solidFill>
                  <a:srgbClr val="003765"/>
                </a:solidFill>
                <a:latin typeface="Arial"/>
                <a:cs typeface="Arial"/>
              </a:defRPr>
            </a:lvl1pPr>
          </a:lstStyle>
          <a:p>
            <a:endParaRPr dirty="0"/>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1225" y="6466763"/>
            <a:ext cx="451484" cy="153888"/>
          </a:xfrm>
          <a:prstGeom prst="rect">
            <a:avLst/>
          </a:prstGeom>
        </p:spPr>
        <p:txBody>
          <a:bodyPr wrap="square" lIns="0" tIns="0" rIns="0" bIns="0">
            <a:spAutoFit/>
          </a:bodyPr>
          <a:lstStyle>
            <a:lvl1pPr>
              <a:defRPr sz="1200" b="0" i="0">
                <a:solidFill>
                  <a:schemeClr val="tx1"/>
                </a:solidFill>
                <a:latin typeface="Roboto Condensed" panose="02000000000000000000" pitchFamily="2" charset="0"/>
                <a:cs typeface="Arial"/>
              </a:defRPr>
            </a:lvl1pPr>
          </a:lstStyle>
          <a:p>
            <a:pPr marL="12700">
              <a:lnSpc>
                <a:spcPts val="1240"/>
              </a:lnSpc>
            </a:pPr>
            <a:r>
              <a:rPr lang="en-US" spc="-10"/>
              <a:t>5/8/23</a:t>
            </a:r>
            <a:endParaRPr lang="en-US" spc="-1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Roboto Condensed" panose="02000000000000000000" pitchFamily="2" charset="0"/>
          <a:ea typeface="+mj-ea"/>
          <a:cs typeface="+mj-cs"/>
        </a:defRPr>
      </a:lvl1pPr>
    </p:titleStyle>
    <p:bodyStyle>
      <a:lvl1pPr marL="0">
        <a:defRPr b="0" i="0">
          <a:latin typeface="Roboto Condensed" panose="02000000000000000000" pitchFamily="2"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hyperlink" Target="https://findahealthcenter.hrsa.gov/" TargetMode="External"/><Relationship Id="rId5" Type="http://schemas.openxmlformats.org/officeDocument/2006/relationships/image" Target="../media/image15.png"/><Relationship Id="rId10" Type="http://schemas.openxmlformats.org/officeDocument/2006/relationships/hyperlink" Target="mailto:VRL@rescue.org" TargetMode="External"/><Relationship Id="rId4" Type="http://schemas.openxmlformats.org/officeDocument/2006/relationships/image" Target="../media/image4.png"/><Relationship Id="rId9"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4.svg"/><Relationship Id="rId4" Type="http://schemas.openxmlformats.org/officeDocument/2006/relationships/image" Target="../media/image4.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A person and person standing together&#10;&#10;Description automatically generated">
            <a:extLst>
              <a:ext uri="{FF2B5EF4-FFF2-40B4-BE49-F238E27FC236}">
                <a16:creationId xmlns:a16="http://schemas.microsoft.com/office/drawing/2014/main" id="{F9D78DE3-B230-767A-E6EE-5D9492C5FECD}"/>
              </a:ext>
            </a:extLst>
          </p:cNvPr>
          <p:cNvPicPr>
            <a:picLocks noChangeAspect="1"/>
          </p:cNvPicPr>
          <p:nvPr/>
        </p:nvPicPr>
        <p:blipFill rotWithShape="1">
          <a:blip r:embed="rId3" cstate="print">
            <a:alphaModFix/>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15596"/>
          <a:stretch/>
        </p:blipFill>
        <p:spPr>
          <a:xfrm>
            <a:off x="1" y="0"/>
            <a:ext cx="12191999" cy="6857970"/>
          </a:xfrm>
          <a:prstGeom prst="rect">
            <a:avLst/>
          </a:prstGeom>
          <a:noFill/>
        </p:spPr>
      </p:pic>
      <p:pic>
        <p:nvPicPr>
          <p:cNvPr id="2" name="object 2"/>
          <p:cNvPicPr/>
          <p:nvPr/>
        </p:nvPicPr>
        <p:blipFill>
          <a:blip r:embed="rId5" cstate="print">
            <a:alphaModFix amt="70000"/>
          </a:blip>
          <a:stretch>
            <a:fillRect/>
          </a:stretch>
        </p:blipFill>
        <p:spPr>
          <a:xfrm>
            <a:off x="1" y="-29"/>
            <a:ext cx="12191999" cy="6857999"/>
          </a:xfrm>
          <a:prstGeom prst="rect">
            <a:avLst/>
          </a:prstGeom>
        </p:spPr>
      </p:pic>
      <p:sp>
        <p:nvSpPr>
          <p:cNvPr id="19" name="object 7">
            <a:extLst>
              <a:ext uri="{FF2B5EF4-FFF2-40B4-BE49-F238E27FC236}">
                <a16:creationId xmlns:a16="http://schemas.microsoft.com/office/drawing/2014/main" id="{7C3CD9AE-CFAD-04DE-A610-4DEA95BBB47B}"/>
              </a:ext>
            </a:extLst>
          </p:cNvPr>
          <p:cNvSpPr txBox="1"/>
          <p:nvPr/>
        </p:nvSpPr>
        <p:spPr>
          <a:xfrm>
            <a:off x="4572000" y="4191000"/>
            <a:ext cx="3961129" cy="936154"/>
          </a:xfrm>
          <a:prstGeom prst="rect">
            <a:avLst/>
          </a:prstGeom>
        </p:spPr>
        <p:txBody>
          <a:bodyPr vert="horz" wrap="square" lIns="0" tIns="12700" rIns="0" bIns="0" rtlCol="0">
            <a:spAutoFit/>
          </a:bodyPr>
          <a:lstStyle/>
          <a:p>
            <a:pPr marL="12700">
              <a:lnSpc>
                <a:spcPct val="100000"/>
              </a:lnSpc>
              <a:spcBef>
                <a:spcPts val="100"/>
              </a:spcBef>
            </a:pPr>
            <a:r>
              <a:rPr lang="uk-UA" sz="6000" dirty="0">
                <a:solidFill>
                  <a:srgbClr val="FFFFFF"/>
                </a:solidFill>
                <a:latin typeface="Roboto Slab" pitchFamily="2" charset="0"/>
                <a:ea typeface="Roboto Slab" pitchFamily="2" charset="0"/>
                <a:cs typeface="Times New Roman"/>
              </a:rPr>
              <a:t>Вітаємо!</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64986-0197-DD64-950A-721E015AF83C}"/>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E887F9F3-7305-A152-D31A-46B2E6624CA0}"/>
              </a:ext>
            </a:extLst>
          </p:cNvPr>
          <p:cNvPicPr/>
          <p:nvPr/>
        </p:nvPicPr>
        <p:blipFill rotWithShape="1">
          <a:blip r:embed="rId3" cstate="print"/>
          <a:srcRect l="63518" r="21482"/>
          <a:stretch/>
        </p:blipFill>
        <p:spPr>
          <a:xfrm>
            <a:off x="0" y="1"/>
            <a:ext cx="914400" cy="6857999"/>
          </a:xfrm>
          <a:prstGeom prst="rect">
            <a:avLst/>
          </a:prstGeom>
        </p:spPr>
      </p:pic>
      <p:pic>
        <p:nvPicPr>
          <p:cNvPr id="3" name="object 3">
            <a:extLst>
              <a:ext uri="{FF2B5EF4-FFF2-40B4-BE49-F238E27FC236}">
                <a16:creationId xmlns:a16="http://schemas.microsoft.com/office/drawing/2014/main" id="{EC4D20CB-E0BA-F623-8174-2A6F67CBD382}"/>
              </a:ext>
            </a:extLst>
          </p:cNvPr>
          <p:cNvPicPr/>
          <p:nvPr/>
        </p:nvPicPr>
        <p:blipFill>
          <a:blip r:embed="rId4" cstate="print"/>
          <a:stretch>
            <a:fillRect/>
          </a:stretch>
        </p:blipFill>
        <p:spPr>
          <a:xfrm>
            <a:off x="972827" y="526002"/>
            <a:ext cx="410366" cy="410365"/>
          </a:xfrm>
          <a:prstGeom prst="rect">
            <a:avLst/>
          </a:prstGeom>
        </p:spPr>
      </p:pic>
      <p:sp>
        <p:nvSpPr>
          <p:cNvPr id="4" name="object 4">
            <a:extLst>
              <a:ext uri="{FF2B5EF4-FFF2-40B4-BE49-F238E27FC236}">
                <a16:creationId xmlns:a16="http://schemas.microsoft.com/office/drawing/2014/main" id="{7009558A-8945-DA8D-F342-2017129DB9EB}"/>
              </a:ext>
            </a:extLst>
          </p:cNvPr>
          <p:cNvSpPr txBox="1">
            <a:spLocks noGrp="1"/>
          </p:cNvSpPr>
          <p:nvPr>
            <p:ph type="title"/>
          </p:nvPr>
        </p:nvSpPr>
        <p:spPr>
          <a:xfrm>
            <a:off x="1575486" y="381000"/>
            <a:ext cx="10402329" cy="1367362"/>
          </a:xfrm>
          <a:prstGeom prst="rect">
            <a:avLst/>
          </a:prstGeom>
        </p:spPr>
        <p:txBody>
          <a:bodyPr vert="horz" wrap="square" lIns="0" tIns="12700" rIns="0" bIns="0" rtlCol="0">
            <a:spAutoFit/>
          </a:bodyPr>
          <a:lstStyle/>
          <a:p>
            <a:pPr marL="12700" marR="5080">
              <a:lnSpc>
                <a:spcPct val="114000"/>
              </a:lnSpc>
              <a:spcBef>
                <a:spcPts val="100"/>
              </a:spcBef>
            </a:pPr>
            <a:r>
              <a:rPr lang="uk-UA" sz="4000" dirty="0">
                <a:solidFill>
                  <a:srgbClr val="273070"/>
                </a:solidFill>
                <a:latin typeface="Roboto Slab" pitchFamily="2" charset="0"/>
                <a:cs typeface="Times New Roman"/>
              </a:rPr>
              <a:t>Атестація впродовж 90 днів після прибуття до США: </a:t>
            </a:r>
            <a:r>
              <a:rPr lang="uk-UA" sz="4000" dirty="0" err="1">
                <a:solidFill>
                  <a:srgbClr val="273070"/>
                </a:solidFill>
                <a:latin typeface="Roboto Slab" pitchFamily="2" charset="0"/>
                <a:cs typeface="Times New Roman"/>
              </a:rPr>
              <a:t>скрінінг</a:t>
            </a:r>
            <a:r>
              <a:rPr lang="uk-UA" sz="4000" dirty="0">
                <a:solidFill>
                  <a:srgbClr val="273070"/>
                </a:solidFill>
                <a:latin typeface="Roboto Slab" pitchFamily="2" charset="0"/>
                <a:cs typeface="Times New Roman"/>
              </a:rPr>
              <a:t> на туберкульоз</a:t>
            </a:r>
          </a:p>
        </p:txBody>
      </p:sp>
      <p:sp>
        <p:nvSpPr>
          <p:cNvPr id="7" name="object 7">
            <a:extLst>
              <a:ext uri="{FF2B5EF4-FFF2-40B4-BE49-F238E27FC236}">
                <a16:creationId xmlns:a16="http://schemas.microsoft.com/office/drawing/2014/main" id="{D452B3F9-39DD-12E6-BEEE-C599089BA67E}"/>
              </a:ext>
            </a:extLst>
          </p:cNvPr>
          <p:cNvSpPr txBox="1"/>
          <p:nvPr/>
        </p:nvSpPr>
        <p:spPr>
          <a:xfrm>
            <a:off x="1575486" y="2451100"/>
            <a:ext cx="5892114" cy="4114781"/>
          </a:xfrm>
          <a:prstGeom prst="rect">
            <a:avLst/>
          </a:prstGeom>
        </p:spPr>
        <p:txBody>
          <a:bodyPr vert="horz" wrap="square" lIns="0" tIns="12700" rIns="0" bIns="0" rtlCol="0">
            <a:spAutoFit/>
          </a:bodyPr>
          <a:lstStyle/>
          <a:p>
            <a:pPr marL="457200" marR="0" lvl="0" indent="-457200">
              <a:lnSpc>
                <a:spcPct val="114000"/>
              </a:lnSpc>
              <a:spcBef>
                <a:spcPts val="0"/>
              </a:spcBef>
              <a:spcAft>
                <a:spcPts val="800"/>
              </a:spcAft>
              <a:buFont typeface="Wingdings" pitchFamily="2" charset="2"/>
              <a:buChar char="§"/>
            </a:pPr>
            <a:r>
              <a:rPr lang="uk-UA"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Усі, кому вже виповнилося два роки, повинні пройти </a:t>
            </a:r>
            <a:r>
              <a:rPr lang="uk-UA" sz="2800" dirty="0" err="1">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скрінінг</a:t>
            </a:r>
            <a:r>
              <a:rPr lang="uk-UA"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на туберкульоз (TB) впродовж 90 днів після прибуття.</a:t>
            </a:r>
          </a:p>
          <a:p>
            <a:pPr marL="914400" marR="0" lvl="1" indent="-457200">
              <a:lnSpc>
                <a:spcPct val="114000"/>
              </a:lnSpc>
              <a:spcBef>
                <a:spcPts val="0"/>
              </a:spcBef>
              <a:spcAft>
                <a:spcPts val="800"/>
              </a:spcAft>
              <a:buFont typeface="Wingdings" pitchFamily="2" charset="2"/>
              <a:buChar char="§"/>
            </a:pPr>
            <a:r>
              <a:rPr lang="uk-UA"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Аналіз крові на вивільнення гамма-інтерферону (IGRA)</a:t>
            </a:r>
          </a:p>
          <a:p>
            <a:pPr marL="457200" marR="0" lvl="0" indent="-457200">
              <a:lnSpc>
                <a:spcPct val="114000"/>
              </a:lnSpc>
              <a:spcBef>
                <a:spcPts val="0"/>
              </a:spcBef>
              <a:spcAft>
                <a:spcPts val="800"/>
              </a:spcAft>
              <a:buFont typeface="Wingdings" pitchFamily="2" charset="2"/>
              <a:buChar char="§"/>
            </a:pPr>
            <a:r>
              <a:rPr lang="uk-UA"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Доступний у більшості державних і комунальних клінік.</a:t>
            </a:r>
          </a:p>
        </p:txBody>
      </p:sp>
      <p:pic>
        <p:nvPicPr>
          <p:cNvPr id="9" name="Picture 8" descr="A blue circle with a white line on it with a building and a cross on it&#10;&#10;Description automatically generated">
            <a:extLst>
              <a:ext uri="{FF2B5EF4-FFF2-40B4-BE49-F238E27FC236}">
                <a16:creationId xmlns:a16="http://schemas.microsoft.com/office/drawing/2014/main" id="{CAEE2961-62FE-B912-5C31-34B8528603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6915" y="1925160"/>
            <a:ext cx="4660900" cy="4258009"/>
          </a:xfrm>
          <a:prstGeom prst="rect">
            <a:avLst/>
          </a:prstGeom>
        </p:spPr>
      </p:pic>
      <p:sp>
        <p:nvSpPr>
          <p:cNvPr id="6" name="TextBox 5">
            <a:extLst>
              <a:ext uri="{FF2B5EF4-FFF2-40B4-BE49-F238E27FC236}">
                <a16:creationId xmlns:a16="http://schemas.microsoft.com/office/drawing/2014/main" id="{7F41AB02-461A-C214-F7E2-CECA8A76ED3A}"/>
              </a:ext>
            </a:extLst>
          </p:cNvPr>
          <p:cNvSpPr txBox="1"/>
          <p:nvPr/>
        </p:nvSpPr>
        <p:spPr>
          <a:xfrm>
            <a:off x="953702" y="6620651"/>
            <a:ext cx="1809703" cy="261610"/>
          </a:xfrm>
          <a:prstGeom prst="rect">
            <a:avLst/>
          </a:prstGeom>
          <a:noFill/>
        </p:spPr>
        <p:txBody>
          <a:bodyPr wrap="square" rtlCol="0">
            <a:spAutoFit/>
          </a:bodyPr>
          <a:lstStyle/>
          <a:p>
            <a:pPr algn="l"/>
            <a:r>
              <a:rPr lang="uk-UA" sz="1050" i="1">
                <a:solidFill>
                  <a:schemeClr val="tx1">
                    <a:lumMod val="50000"/>
                    <a:lumOff val="50000"/>
                  </a:schemeClr>
                </a:solidFill>
                <a:latin typeface="Roboto Condensed Light" panose="02000000000000000000" pitchFamily="2" charset="0"/>
                <a:ea typeface="Roboto Condensed Light" panose="02000000000000000000" pitchFamily="2" charset="0"/>
              </a:rPr>
              <a:t>Last Updated: Feb. 9, 2024</a:t>
            </a:r>
          </a:p>
        </p:txBody>
      </p:sp>
      <p:sp>
        <p:nvSpPr>
          <p:cNvPr id="8" name="TextBox 7">
            <a:extLst>
              <a:ext uri="{FF2B5EF4-FFF2-40B4-BE49-F238E27FC236}">
                <a16:creationId xmlns:a16="http://schemas.microsoft.com/office/drawing/2014/main" id="{754A2066-E232-45F5-057D-8FC4E7807F6F}"/>
              </a:ext>
            </a:extLst>
          </p:cNvPr>
          <p:cNvSpPr txBox="1"/>
          <p:nvPr/>
        </p:nvSpPr>
        <p:spPr>
          <a:xfrm>
            <a:off x="8305800" y="6557024"/>
            <a:ext cx="3886200" cy="253916"/>
          </a:xfrm>
          <a:prstGeom prst="rect">
            <a:avLst/>
          </a:prstGeom>
          <a:noFill/>
        </p:spPr>
        <p:txBody>
          <a:bodyPr wrap="square" rtlCol="0">
            <a:spAutoFit/>
          </a:bodyPr>
          <a:lstStyle/>
          <a:p>
            <a:pPr algn="r"/>
            <a:r>
              <a:rPr lang="uk-UA" sz="1050">
                <a:solidFill>
                  <a:schemeClr val="tx1">
                    <a:lumMod val="50000"/>
                    <a:lumOff val="50000"/>
                  </a:schemeClr>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3602464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1F2E2-5AF8-6A59-E2D9-D798D367A54E}"/>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E7001E76-8678-9E85-E620-4CE7DDCD9CAB}"/>
              </a:ext>
            </a:extLst>
          </p:cNvPr>
          <p:cNvGrpSpPr/>
          <p:nvPr/>
        </p:nvGrpSpPr>
        <p:grpSpPr>
          <a:xfrm>
            <a:off x="0" y="6255386"/>
            <a:ext cx="12192000" cy="602615"/>
            <a:chOff x="0" y="6255386"/>
            <a:chExt cx="12192000" cy="602615"/>
          </a:xfrm>
        </p:grpSpPr>
        <p:pic>
          <p:nvPicPr>
            <p:cNvPr id="3" name="object 3">
              <a:extLst>
                <a:ext uri="{FF2B5EF4-FFF2-40B4-BE49-F238E27FC236}">
                  <a16:creationId xmlns:a16="http://schemas.microsoft.com/office/drawing/2014/main" id="{CA3BFDBE-13B7-8FFB-0443-48F479F86B00}"/>
                </a:ext>
              </a:extLst>
            </p:cNvPr>
            <p:cNvPicPr/>
            <p:nvPr/>
          </p:nvPicPr>
          <p:blipFill>
            <a:blip r:embed="rId3" cstate="print"/>
            <a:stretch>
              <a:fillRect/>
            </a:stretch>
          </p:blipFill>
          <p:spPr>
            <a:xfrm>
              <a:off x="0" y="6284800"/>
              <a:ext cx="12191999" cy="573199"/>
            </a:xfrm>
            <a:prstGeom prst="rect">
              <a:avLst/>
            </a:prstGeom>
          </p:spPr>
        </p:pic>
        <p:sp>
          <p:nvSpPr>
            <p:cNvPr id="4" name="object 4">
              <a:extLst>
                <a:ext uri="{FF2B5EF4-FFF2-40B4-BE49-F238E27FC236}">
                  <a16:creationId xmlns:a16="http://schemas.microsoft.com/office/drawing/2014/main" id="{68B7FA16-1A59-B78C-9905-A37C2E3EFA49}"/>
                </a:ext>
              </a:extLst>
            </p:cNvPr>
            <p:cNvSpPr/>
            <p:nvPr/>
          </p:nvSpPr>
          <p:spPr>
            <a:xfrm>
              <a:off x="0" y="6255386"/>
              <a:ext cx="12192000" cy="47625"/>
            </a:xfrm>
            <a:custGeom>
              <a:avLst/>
              <a:gdLst/>
              <a:ahLst/>
              <a:cxnLst/>
              <a:rect l="l" t="t" r="r" b="b"/>
              <a:pathLst>
                <a:path w="12192000" h="47625">
                  <a:moveTo>
                    <a:pt x="12191999" y="47099"/>
                  </a:moveTo>
                  <a:lnTo>
                    <a:pt x="0" y="47099"/>
                  </a:lnTo>
                  <a:lnTo>
                    <a:pt x="0" y="0"/>
                  </a:lnTo>
                  <a:lnTo>
                    <a:pt x="12191999" y="0"/>
                  </a:lnTo>
                  <a:lnTo>
                    <a:pt x="12191999" y="47099"/>
                  </a:lnTo>
                  <a:close/>
                </a:path>
              </a:pathLst>
            </a:custGeom>
            <a:solidFill>
              <a:srgbClr val="FCB537"/>
            </a:solidFill>
          </p:spPr>
          <p:txBody>
            <a:bodyPr wrap="square" lIns="0" tIns="0" rIns="0" bIns="0" rtlCol="0"/>
            <a:lstStyle/>
            <a:p>
              <a:endParaRPr/>
            </a:p>
          </p:txBody>
        </p:sp>
      </p:grpSp>
      <p:pic>
        <p:nvPicPr>
          <p:cNvPr id="5" name="object 5">
            <a:extLst>
              <a:ext uri="{FF2B5EF4-FFF2-40B4-BE49-F238E27FC236}">
                <a16:creationId xmlns:a16="http://schemas.microsoft.com/office/drawing/2014/main" id="{4F3643B7-6AEE-DFA0-075B-59BEA71C933C}"/>
              </a:ext>
            </a:extLst>
          </p:cNvPr>
          <p:cNvPicPr/>
          <p:nvPr/>
        </p:nvPicPr>
        <p:blipFill>
          <a:blip r:embed="rId4" cstate="print"/>
          <a:stretch>
            <a:fillRect/>
          </a:stretch>
        </p:blipFill>
        <p:spPr>
          <a:xfrm>
            <a:off x="551115" y="650890"/>
            <a:ext cx="410366" cy="410366"/>
          </a:xfrm>
          <a:prstGeom prst="rect">
            <a:avLst/>
          </a:prstGeom>
        </p:spPr>
      </p:pic>
      <p:sp>
        <p:nvSpPr>
          <p:cNvPr id="6" name="object 6">
            <a:extLst>
              <a:ext uri="{FF2B5EF4-FFF2-40B4-BE49-F238E27FC236}">
                <a16:creationId xmlns:a16="http://schemas.microsoft.com/office/drawing/2014/main" id="{1DF7B06F-10AC-3411-BA07-FE19E0E7D87B}"/>
              </a:ext>
            </a:extLst>
          </p:cNvPr>
          <p:cNvSpPr txBox="1">
            <a:spLocks noGrp="1"/>
          </p:cNvSpPr>
          <p:nvPr>
            <p:ph type="title"/>
          </p:nvPr>
        </p:nvSpPr>
        <p:spPr>
          <a:xfrm>
            <a:off x="1109560" y="112349"/>
            <a:ext cx="10524699" cy="1052917"/>
          </a:xfrm>
          <a:prstGeom prst="rect">
            <a:avLst/>
          </a:prstGeom>
        </p:spPr>
        <p:txBody>
          <a:bodyPr vert="horz" wrap="square" lIns="0" tIns="478854" rIns="0" bIns="0" rtlCol="0">
            <a:spAutoFit/>
          </a:bodyPr>
          <a:lstStyle/>
          <a:p>
            <a:pPr marL="12700">
              <a:lnSpc>
                <a:spcPct val="100000"/>
              </a:lnSpc>
              <a:spcBef>
                <a:spcPts val="100"/>
              </a:spcBef>
            </a:pPr>
            <a:r>
              <a:rPr lang="uk-UA" sz="3600" dirty="0">
                <a:solidFill>
                  <a:srgbClr val="273070"/>
                </a:solidFill>
                <a:latin typeface="Roboto Slab" pitchFamily="2" charset="0"/>
                <a:cs typeface="Times New Roman"/>
              </a:rPr>
              <a:t>Атестація </a:t>
            </a:r>
            <a:r>
              <a:rPr lang="uk-UA" dirty="0">
                <a:solidFill>
                  <a:srgbClr val="273070"/>
                </a:solidFill>
                <a:latin typeface="Roboto Slab" pitchFamily="2" charset="0"/>
                <a:cs typeface="Times New Roman"/>
              </a:rPr>
              <a:t>на</a:t>
            </a:r>
            <a:r>
              <a:rPr lang="uk-UA" sz="3600" dirty="0">
                <a:solidFill>
                  <a:srgbClr val="273070"/>
                </a:solidFill>
                <a:latin typeface="Roboto Slab" pitchFamily="2" charset="0"/>
                <a:cs typeface="Times New Roman"/>
              </a:rPr>
              <a:t> </a:t>
            </a:r>
            <a:r>
              <a:rPr lang="uk-UA" dirty="0">
                <a:solidFill>
                  <a:srgbClr val="273070"/>
                </a:solidFill>
                <a:latin typeface="Roboto Slab" pitchFamily="2" charset="0"/>
                <a:cs typeface="Times New Roman"/>
              </a:rPr>
              <a:t>Т</a:t>
            </a:r>
            <a:r>
              <a:rPr lang="uk-UA" sz="3600" dirty="0">
                <a:solidFill>
                  <a:srgbClr val="273070"/>
                </a:solidFill>
                <a:latin typeface="Roboto Slab" pitchFamily="2" charset="0"/>
                <a:cs typeface="Times New Roman"/>
              </a:rPr>
              <a:t>уберкульоз</a:t>
            </a:r>
          </a:p>
        </p:txBody>
      </p:sp>
      <p:sp>
        <p:nvSpPr>
          <p:cNvPr id="7" name="object 7">
            <a:extLst>
              <a:ext uri="{FF2B5EF4-FFF2-40B4-BE49-F238E27FC236}">
                <a16:creationId xmlns:a16="http://schemas.microsoft.com/office/drawing/2014/main" id="{DD567077-0BA7-603D-0B85-F84C523DCF37}"/>
              </a:ext>
            </a:extLst>
          </p:cNvPr>
          <p:cNvSpPr txBox="1"/>
          <p:nvPr/>
        </p:nvSpPr>
        <p:spPr>
          <a:xfrm>
            <a:off x="1109560" y="1524000"/>
            <a:ext cx="10091840" cy="4184031"/>
          </a:xfrm>
          <a:prstGeom prst="rect">
            <a:avLst/>
          </a:prstGeom>
        </p:spPr>
        <p:txBody>
          <a:bodyPr vert="horz" wrap="square" lIns="0" tIns="12700" rIns="0" bIns="0" rtlCol="0">
            <a:spAutoFit/>
          </a:bodyPr>
          <a:lstStyle/>
          <a:p>
            <a:pPr marL="457200" marR="0" lvl="0" indent="-457200">
              <a:lnSpc>
                <a:spcPct val="114000"/>
              </a:lnSpc>
              <a:spcBef>
                <a:spcPts val="0"/>
              </a:spcBef>
              <a:spcAft>
                <a:spcPts val="800"/>
              </a:spcAft>
              <a:buFont typeface="Wingdings" pitchFamily="2" charset="2"/>
              <a:buChar char="§"/>
            </a:pPr>
            <a:r>
              <a:rPr lang="uk-UA" sz="2400"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В</a:t>
            </a:r>
            <a:r>
              <a:rPr lang="uk-UA"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сі особи, яким уже виповнилося два роки, повинні зазначити один із трьох результатів аналізу крові IGRA: </a:t>
            </a:r>
          </a:p>
          <a:p>
            <a:pPr marL="914400" marR="0" lvl="1" indent="-457200">
              <a:lnSpc>
                <a:spcPct val="114000"/>
              </a:lnSpc>
              <a:spcBef>
                <a:spcPts val="0"/>
              </a:spcBef>
              <a:spcAft>
                <a:spcPts val="800"/>
              </a:spcAft>
              <a:buFont typeface="Wingdings" pitchFamily="2" charset="2"/>
              <a:buChar char="§"/>
            </a:pPr>
            <a:r>
              <a:rPr lang="uk-UA" sz="2400" u="sng"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н</a:t>
            </a:r>
            <a:r>
              <a:rPr lang="uk-UA" sz="2400" u="sng"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егативний</a:t>
            </a:r>
            <a:r>
              <a:rPr lang="uk-UA" sz="2400" u="sng"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a:t>
            </a:r>
            <a:r>
              <a:rPr lang="uk-UA"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a:t>
            </a:r>
          </a:p>
          <a:p>
            <a:pPr marL="914400" marR="0" lvl="1" indent="-457200">
              <a:lnSpc>
                <a:spcPct val="114000"/>
              </a:lnSpc>
              <a:spcBef>
                <a:spcPts val="0"/>
              </a:spcBef>
              <a:spcAft>
                <a:spcPts val="800"/>
              </a:spcAft>
              <a:buFont typeface="Wingdings" pitchFamily="2" charset="2"/>
              <a:buChar char="§"/>
            </a:pPr>
            <a:r>
              <a:rPr lang="uk-UA" sz="2400" u="sng"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н</a:t>
            </a:r>
            <a:r>
              <a:rPr lang="uk-UA" sz="2400" u="sng"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евизначений (сумнівний): </a:t>
            </a:r>
            <a:r>
              <a:rPr lang="uk-UA"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погодьтеся на відвідування лікаря для проведення додаткових обстежень та лікування;</a:t>
            </a:r>
          </a:p>
          <a:p>
            <a:pPr marL="914400" marR="0" lvl="1" indent="-457200">
              <a:lnSpc>
                <a:spcPct val="114000"/>
              </a:lnSpc>
              <a:spcBef>
                <a:spcPts val="0"/>
              </a:spcBef>
              <a:spcAft>
                <a:spcPts val="800"/>
              </a:spcAft>
              <a:buFont typeface="Wingdings" pitchFamily="2" charset="2"/>
              <a:buChar char="§"/>
            </a:pPr>
            <a:r>
              <a:rPr lang="uk-UA" sz="2400" u="sng"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позитивний</a:t>
            </a:r>
            <a:r>
              <a:rPr lang="uk-UA"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погодьтеся на рентген грудної клітки та в разі відхилення від норми або наявності інших симптомів дотримуйтеся рекомендацій щодо ізоляції та лікування.</a:t>
            </a:r>
          </a:p>
          <a:p>
            <a:pPr marL="457200" marR="0" lvl="0" indent="-457200">
              <a:lnSpc>
                <a:spcPct val="114000"/>
              </a:lnSpc>
              <a:spcBef>
                <a:spcPts val="0"/>
              </a:spcBef>
              <a:spcAft>
                <a:spcPts val="800"/>
              </a:spcAft>
              <a:buFont typeface="Wingdings" pitchFamily="2" charset="2"/>
              <a:buChar char="§"/>
            </a:pPr>
            <a:r>
              <a:rPr lang="uk-UA"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Обов’язково збережіть усі результати аналізів!</a:t>
            </a:r>
          </a:p>
        </p:txBody>
      </p:sp>
      <p:sp>
        <p:nvSpPr>
          <p:cNvPr id="8" name="TextBox 7">
            <a:extLst>
              <a:ext uri="{FF2B5EF4-FFF2-40B4-BE49-F238E27FC236}">
                <a16:creationId xmlns:a16="http://schemas.microsoft.com/office/drawing/2014/main" id="{37234BF5-9228-BF55-2EB3-1D4BD9891A6A}"/>
              </a:ext>
            </a:extLst>
          </p:cNvPr>
          <p:cNvSpPr txBox="1"/>
          <p:nvPr/>
        </p:nvSpPr>
        <p:spPr>
          <a:xfrm>
            <a:off x="111141" y="6620651"/>
            <a:ext cx="1809703" cy="261610"/>
          </a:xfrm>
          <a:prstGeom prst="rect">
            <a:avLst/>
          </a:prstGeom>
          <a:noFill/>
        </p:spPr>
        <p:txBody>
          <a:bodyPr wrap="square" rtlCol="0">
            <a:spAutoFit/>
          </a:bodyPr>
          <a:lstStyle/>
          <a:p>
            <a:pPr algn="l"/>
            <a:r>
              <a:rPr lang="uk-UA"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9" name="TextBox 8">
            <a:extLst>
              <a:ext uri="{FF2B5EF4-FFF2-40B4-BE49-F238E27FC236}">
                <a16:creationId xmlns:a16="http://schemas.microsoft.com/office/drawing/2014/main" id="{55C21FF3-0714-F50E-0191-D7A6B6BD8850}"/>
              </a:ext>
            </a:extLst>
          </p:cNvPr>
          <p:cNvSpPr txBox="1"/>
          <p:nvPr/>
        </p:nvSpPr>
        <p:spPr>
          <a:xfrm>
            <a:off x="8305800" y="6557024"/>
            <a:ext cx="3886200" cy="253916"/>
          </a:xfrm>
          <a:prstGeom prst="rect">
            <a:avLst/>
          </a:prstGeom>
          <a:noFill/>
        </p:spPr>
        <p:txBody>
          <a:bodyPr wrap="square" rtlCol="0">
            <a:spAutoFit/>
          </a:bodyPr>
          <a:lstStyle/>
          <a:p>
            <a:pPr algn="r"/>
            <a:r>
              <a:rPr lang="uk-UA" sz="105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3756534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8288E-331C-7106-DBD9-E73C42C0705A}"/>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2051FE6C-45EB-2B6D-6451-DFE268E8A3FE}"/>
              </a:ext>
            </a:extLst>
          </p:cNvPr>
          <p:cNvPicPr/>
          <p:nvPr/>
        </p:nvPicPr>
        <p:blipFill rotWithShape="1">
          <a:blip r:embed="rId3" cstate="print"/>
          <a:srcRect l="63518" r="21482"/>
          <a:stretch/>
        </p:blipFill>
        <p:spPr>
          <a:xfrm>
            <a:off x="0" y="1"/>
            <a:ext cx="914400" cy="6857999"/>
          </a:xfrm>
          <a:prstGeom prst="rect">
            <a:avLst/>
          </a:prstGeom>
        </p:spPr>
      </p:pic>
      <p:pic>
        <p:nvPicPr>
          <p:cNvPr id="3" name="object 3">
            <a:extLst>
              <a:ext uri="{FF2B5EF4-FFF2-40B4-BE49-F238E27FC236}">
                <a16:creationId xmlns:a16="http://schemas.microsoft.com/office/drawing/2014/main" id="{1718427E-DD95-1EF2-C3F9-A80AE37BD47F}"/>
              </a:ext>
            </a:extLst>
          </p:cNvPr>
          <p:cNvPicPr/>
          <p:nvPr/>
        </p:nvPicPr>
        <p:blipFill>
          <a:blip r:embed="rId4" cstate="print"/>
          <a:stretch>
            <a:fillRect/>
          </a:stretch>
        </p:blipFill>
        <p:spPr>
          <a:xfrm>
            <a:off x="972827" y="526002"/>
            <a:ext cx="410366" cy="410365"/>
          </a:xfrm>
          <a:prstGeom prst="rect">
            <a:avLst/>
          </a:prstGeom>
        </p:spPr>
      </p:pic>
      <p:sp>
        <p:nvSpPr>
          <p:cNvPr id="4" name="object 4">
            <a:extLst>
              <a:ext uri="{FF2B5EF4-FFF2-40B4-BE49-F238E27FC236}">
                <a16:creationId xmlns:a16="http://schemas.microsoft.com/office/drawing/2014/main" id="{4A5EAAA9-50E3-8499-096C-A06E60DFBDB2}"/>
              </a:ext>
            </a:extLst>
          </p:cNvPr>
          <p:cNvSpPr txBox="1">
            <a:spLocks noGrp="1"/>
          </p:cNvSpPr>
          <p:nvPr>
            <p:ph type="title"/>
          </p:nvPr>
        </p:nvSpPr>
        <p:spPr>
          <a:xfrm>
            <a:off x="1575486" y="381000"/>
            <a:ext cx="10239135" cy="1367362"/>
          </a:xfrm>
          <a:prstGeom prst="rect">
            <a:avLst/>
          </a:prstGeom>
        </p:spPr>
        <p:txBody>
          <a:bodyPr vert="horz" wrap="square" lIns="0" tIns="12700" rIns="0" bIns="0" rtlCol="0">
            <a:spAutoFit/>
          </a:bodyPr>
          <a:lstStyle/>
          <a:p>
            <a:pPr marL="12700" marR="5080">
              <a:lnSpc>
                <a:spcPct val="114000"/>
              </a:lnSpc>
              <a:spcBef>
                <a:spcPts val="100"/>
              </a:spcBef>
            </a:pPr>
            <a:r>
              <a:rPr lang="uk-UA" sz="4000" dirty="0">
                <a:solidFill>
                  <a:srgbClr val="273070"/>
                </a:solidFill>
                <a:latin typeface="Roboto Slab" pitchFamily="2" charset="0"/>
                <a:cs typeface="Times New Roman"/>
              </a:rPr>
              <a:t>Атестація впродовж 90 днів після прибуття до США: Вакцинація Проти Поліомієліту</a:t>
            </a:r>
          </a:p>
        </p:txBody>
      </p:sp>
      <p:sp>
        <p:nvSpPr>
          <p:cNvPr id="7" name="object 7">
            <a:extLst>
              <a:ext uri="{FF2B5EF4-FFF2-40B4-BE49-F238E27FC236}">
                <a16:creationId xmlns:a16="http://schemas.microsoft.com/office/drawing/2014/main" id="{DA043292-26AF-E136-EDBE-BF3834A70BF7}"/>
              </a:ext>
            </a:extLst>
          </p:cNvPr>
          <p:cNvSpPr txBox="1"/>
          <p:nvPr/>
        </p:nvSpPr>
        <p:spPr>
          <a:xfrm>
            <a:off x="1572225" y="2513807"/>
            <a:ext cx="6196914" cy="3822457"/>
          </a:xfrm>
          <a:prstGeom prst="rect">
            <a:avLst/>
          </a:prstGeom>
        </p:spPr>
        <p:txBody>
          <a:bodyPr vert="horz" wrap="square" lIns="0" tIns="12700" rIns="0" bIns="0" rtlCol="0" anchor="t">
            <a:spAutoFit/>
          </a:bodyPr>
          <a:lstStyle/>
          <a:p>
            <a:pPr marL="457200" marR="0" lvl="0" indent="-457200">
              <a:lnSpc>
                <a:spcPct val="114000"/>
              </a:lnSpc>
              <a:spcBef>
                <a:spcPts val="0"/>
              </a:spcBef>
              <a:spcAft>
                <a:spcPts val="800"/>
              </a:spcAft>
              <a:buFont typeface="Wingdings" pitchFamily="2" charset="2"/>
              <a:buChar char="§"/>
            </a:pPr>
            <a:r>
              <a:rPr lang="uk-UA" sz="2300" dirty="0">
                <a:solidFill>
                  <a:schemeClr val="tx1">
                    <a:lumMod val="85000"/>
                    <a:lumOff val="15000"/>
                  </a:schemeClr>
                </a:solidFill>
                <a:effectLst/>
                <a:latin typeface="Roboto Condensed Light"/>
                <a:ea typeface="Roboto Condensed Light"/>
                <a:cs typeface="Calibri"/>
              </a:rPr>
              <a:t>Це </a:t>
            </a:r>
            <a:r>
              <a:rPr lang="uk-UA" sz="2300" i="1" dirty="0">
                <a:solidFill>
                  <a:schemeClr val="tx1">
                    <a:lumMod val="85000"/>
                    <a:lumOff val="15000"/>
                  </a:schemeClr>
                </a:solidFill>
                <a:effectLst/>
                <a:latin typeface="Roboto Condensed Light"/>
                <a:ea typeface="Roboto Condensed Light"/>
                <a:cs typeface="Calibri"/>
              </a:rPr>
              <a:t>попередня вимога, яку потрібно виконати до прибуття</a:t>
            </a:r>
            <a:r>
              <a:rPr lang="uk-UA" sz="2300" dirty="0">
                <a:solidFill>
                  <a:schemeClr val="tx1">
                    <a:lumMod val="85000"/>
                    <a:lumOff val="15000"/>
                  </a:schemeClr>
                </a:solidFill>
                <a:effectLst/>
                <a:latin typeface="Roboto Condensed Light"/>
                <a:ea typeface="Roboto Condensed Light"/>
                <a:cs typeface="Calibri"/>
              </a:rPr>
              <a:t> всім особам віком від 6 тижнів.</a:t>
            </a:r>
          </a:p>
          <a:p>
            <a:pPr marL="457200" indent="-457200">
              <a:lnSpc>
                <a:spcPct val="114000"/>
              </a:lnSpc>
              <a:spcAft>
                <a:spcPts val="800"/>
              </a:spcAft>
              <a:buFont typeface="Wingdings" pitchFamily="2" charset="2"/>
              <a:buChar char="§"/>
            </a:pPr>
            <a:r>
              <a:rPr lang="uk-UA" sz="2300" dirty="0">
                <a:solidFill>
                  <a:schemeClr val="tx1">
                    <a:lumMod val="85000"/>
                    <a:lumOff val="15000"/>
                  </a:schemeClr>
                </a:solidFill>
                <a:effectLst/>
                <a:latin typeface="Roboto Condensed Light"/>
                <a:ea typeface="Roboto Condensed Light"/>
                <a:cs typeface="Calibri"/>
              </a:rPr>
              <a:t>Якщо </a:t>
            </a:r>
            <a:r>
              <a:rPr lang="uk-UA" sz="2300" dirty="0">
                <a:solidFill>
                  <a:schemeClr val="tx1">
                    <a:lumMod val="85000"/>
                    <a:lumOff val="15000"/>
                  </a:schemeClr>
                </a:solidFill>
                <a:latin typeface="Roboto Condensed Light"/>
                <a:ea typeface="Roboto Condensed Light"/>
                <a:cs typeface="Calibri"/>
              </a:rPr>
              <a:t>дитина </a:t>
            </a:r>
            <a:r>
              <a:rPr lang="uk-UA" sz="2300" dirty="0">
                <a:solidFill>
                  <a:schemeClr val="tx1">
                    <a:lumMod val="85000"/>
                    <a:lumOff val="15000"/>
                  </a:schemeClr>
                </a:solidFill>
                <a:effectLst/>
                <a:latin typeface="Roboto Condensed Light"/>
                <a:ea typeface="Roboto Condensed Light"/>
                <a:cs typeface="Calibri"/>
              </a:rPr>
              <a:t>була замалою для вакцинації або якщо вакцина не була схвалена в цій віковій групі, дитина повинна отримати цю вакцину впродовж 90 днів після прибуття до США.</a:t>
            </a:r>
            <a:r>
              <a:rPr lang="uk-UA" sz="2300" dirty="0">
                <a:solidFill>
                  <a:schemeClr val="tx1">
                    <a:lumMod val="85000"/>
                    <a:lumOff val="15000"/>
                  </a:schemeClr>
                </a:solidFill>
                <a:latin typeface="Roboto Condensed Light"/>
                <a:ea typeface="Roboto Condensed Light"/>
                <a:cs typeface="Calibri"/>
              </a:rPr>
              <a:t> </a:t>
            </a:r>
            <a:endParaRPr lang="uk-UA" sz="230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endParaRPr>
          </a:p>
          <a:p>
            <a:pPr marL="457200" marR="0" lvl="0" indent="-457200">
              <a:lnSpc>
                <a:spcPct val="114000"/>
              </a:lnSpc>
              <a:spcBef>
                <a:spcPts val="0"/>
              </a:spcBef>
              <a:spcAft>
                <a:spcPts val="800"/>
              </a:spcAft>
              <a:buFont typeface="Wingdings" pitchFamily="2" charset="2"/>
              <a:buChar char="§"/>
            </a:pPr>
            <a:r>
              <a:rPr lang="uk-UA" sz="2300" dirty="0">
                <a:solidFill>
                  <a:schemeClr val="tx1">
                    <a:lumMod val="85000"/>
                    <a:lumOff val="15000"/>
                  </a:schemeClr>
                </a:solidFill>
                <a:effectLst/>
                <a:latin typeface="Roboto Condensed Light"/>
                <a:ea typeface="Roboto Condensed Light"/>
                <a:cs typeface="Calibri"/>
              </a:rPr>
              <a:t>Можуть застосовуватися деякі винятки (див. сторінку Vaccine Attestation програми U4U на вебсайті USCIS).</a:t>
            </a:r>
          </a:p>
        </p:txBody>
      </p:sp>
      <p:pic>
        <p:nvPicPr>
          <p:cNvPr id="9" name="Picture 8" descr="A blue circle with a white line on it with a building and a cross on it&#10;&#10;Description automatically generated">
            <a:extLst>
              <a:ext uri="{FF2B5EF4-FFF2-40B4-BE49-F238E27FC236}">
                <a16:creationId xmlns:a16="http://schemas.microsoft.com/office/drawing/2014/main" id="{581F5BE9-0906-2F0D-9FA4-F59A2ED3C7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6111" y="1910744"/>
            <a:ext cx="4660900" cy="4258009"/>
          </a:xfrm>
          <a:prstGeom prst="rect">
            <a:avLst/>
          </a:prstGeom>
        </p:spPr>
      </p:pic>
      <p:sp>
        <p:nvSpPr>
          <p:cNvPr id="6" name="TextBox 5">
            <a:extLst>
              <a:ext uri="{FF2B5EF4-FFF2-40B4-BE49-F238E27FC236}">
                <a16:creationId xmlns:a16="http://schemas.microsoft.com/office/drawing/2014/main" id="{182989AD-681A-E147-104B-60B6B5D004A3}"/>
              </a:ext>
            </a:extLst>
          </p:cNvPr>
          <p:cNvSpPr txBox="1"/>
          <p:nvPr/>
        </p:nvSpPr>
        <p:spPr>
          <a:xfrm>
            <a:off x="914400" y="6620651"/>
            <a:ext cx="1809703" cy="261610"/>
          </a:xfrm>
          <a:prstGeom prst="rect">
            <a:avLst/>
          </a:prstGeom>
          <a:noFill/>
        </p:spPr>
        <p:txBody>
          <a:bodyPr wrap="square" rtlCol="0">
            <a:spAutoFit/>
          </a:bodyPr>
          <a:lstStyle/>
          <a:p>
            <a:pPr algn="l"/>
            <a:r>
              <a:rPr lang="uk-UA" sz="1050" i="1">
                <a:solidFill>
                  <a:schemeClr val="tx1">
                    <a:lumMod val="50000"/>
                    <a:lumOff val="50000"/>
                  </a:schemeClr>
                </a:solidFill>
                <a:latin typeface="Roboto Condensed Light" panose="02000000000000000000" pitchFamily="2" charset="0"/>
                <a:ea typeface="Roboto Condensed Light" panose="02000000000000000000" pitchFamily="2" charset="0"/>
              </a:rPr>
              <a:t>Last Updated: Feb. 9, 2024</a:t>
            </a:r>
          </a:p>
        </p:txBody>
      </p:sp>
      <p:sp>
        <p:nvSpPr>
          <p:cNvPr id="8" name="TextBox 7">
            <a:extLst>
              <a:ext uri="{FF2B5EF4-FFF2-40B4-BE49-F238E27FC236}">
                <a16:creationId xmlns:a16="http://schemas.microsoft.com/office/drawing/2014/main" id="{44F91748-2838-7BE6-99AC-14C5A24C2413}"/>
              </a:ext>
            </a:extLst>
          </p:cNvPr>
          <p:cNvSpPr txBox="1"/>
          <p:nvPr/>
        </p:nvSpPr>
        <p:spPr>
          <a:xfrm>
            <a:off x="8305800" y="6557024"/>
            <a:ext cx="3886200" cy="253916"/>
          </a:xfrm>
          <a:prstGeom prst="rect">
            <a:avLst/>
          </a:prstGeom>
          <a:noFill/>
        </p:spPr>
        <p:txBody>
          <a:bodyPr wrap="square" rtlCol="0">
            <a:spAutoFit/>
          </a:bodyPr>
          <a:lstStyle/>
          <a:p>
            <a:pPr algn="r"/>
            <a:r>
              <a:rPr lang="uk-UA" sz="1050">
                <a:solidFill>
                  <a:schemeClr val="tx1">
                    <a:lumMod val="50000"/>
                    <a:lumOff val="50000"/>
                  </a:schemeClr>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519567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28F61-AD4D-0822-A4E7-FBC05EEDD65F}"/>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D0EDC7CB-A7FD-4C37-F8E8-12815F5C7E02}"/>
              </a:ext>
            </a:extLst>
          </p:cNvPr>
          <p:cNvPicPr/>
          <p:nvPr/>
        </p:nvPicPr>
        <p:blipFill rotWithShape="1">
          <a:blip r:embed="rId3" cstate="print"/>
          <a:srcRect l="63518" r="21482"/>
          <a:stretch/>
        </p:blipFill>
        <p:spPr>
          <a:xfrm>
            <a:off x="0" y="1"/>
            <a:ext cx="914400" cy="6857999"/>
          </a:xfrm>
          <a:prstGeom prst="rect">
            <a:avLst/>
          </a:prstGeom>
        </p:spPr>
      </p:pic>
      <p:pic>
        <p:nvPicPr>
          <p:cNvPr id="3" name="object 3">
            <a:extLst>
              <a:ext uri="{FF2B5EF4-FFF2-40B4-BE49-F238E27FC236}">
                <a16:creationId xmlns:a16="http://schemas.microsoft.com/office/drawing/2014/main" id="{84997A37-0DE2-C18B-51B4-9BDCC1433590}"/>
              </a:ext>
            </a:extLst>
          </p:cNvPr>
          <p:cNvPicPr/>
          <p:nvPr/>
        </p:nvPicPr>
        <p:blipFill>
          <a:blip r:embed="rId4" cstate="print"/>
          <a:stretch>
            <a:fillRect/>
          </a:stretch>
        </p:blipFill>
        <p:spPr>
          <a:xfrm>
            <a:off x="1128317" y="456145"/>
            <a:ext cx="410366" cy="410365"/>
          </a:xfrm>
          <a:prstGeom prst="rect">
            <a:avLst/>
          </a:prstGeom>
        </p:spPr>
      </p:pic>
      <p:sp>
        <p:nvSpPr>
          <p:cNvPr id="4" name="object 4">
            <a:extLst>
              <a:ext uri="{FF2B5EF4-FFF2-40B4-BE49-F238E27FC236}">
                <a16:creationId xmlns:a16="http://schemas.microsoft.com/office/drawing/2014/main" id="{5F2AC27C-448B-AED5-BE3B-950F0BEE672D}"/>
              </a:ext>
            </a:extLst>
          </p:cNvPr>
          <p:cNvSpPr txBox="1">
            <a:spLocks noGrp="1"/>
          </p:cNvSpPr>
          <p:nvPr>
            <p:ph type="title"/>
          </p:nvPr>
        </p:nvSpPr>
        <p:spPr>
          <a:xfrm>
            <a:off x="1752600" y="244545"/>
            <a:ext cx="9629272" cy="2059346"/>
          </a:xfrm>
          <a:prstGeom prst="rect">
            <a:avLst/>
          </a:prstGeom>
        </p:spPr>
        <p:txBody>
          <a:bodyPr vert="horz" wrap="square" lIns="0" tIns="12700" rIns="0" bIns="0" rtlCol="0">
            <a:spAutoFit/>
          </a:bodyPr>
          <a:lstStyle/>
          <a:p>
            <a:pPr marL="12700" marR="5080">
              <a:lnSpc>
                <a:spcPct val="114000"/>
              </a:lnSpc>
              <a:spcBef>
                <a:spcPts val="100"/>
              </a:spcBef>
            </a:pPr>
            <a:r>
              <a:rPr lang="uk-UA" sz="4000" dirty="0">
                <a:solidFill>
                  <a:srgbClr val="273070"/>
                </a:solidFill>
                <a:latin typeface="Roboto Slab" pitchFamily="2" charset="0"/>
                <a:cs typeface="Times New Roman"/>
              </a:rPr>
              <a:t>Атестація впродовж 90 днів після прибуття до США: Вакцинація Проти COVID-19</a:t>
            </a:r>
          </a:p>
        </p:txBody>
      </p:sp>
      <p:sp>
        <p:nvSpPr>
          <p:cNvPr id="7" name="object 7">
            <a:extLst>
              <a:ext uri="{FF2B5EF4-FFF2-40B4-BE49-F238E27FC236}">
                <a16:creationId xmlns:a16="http://schemas.microsoft.com/office/drawing/2014/main" id="{0E72D655-A82F-E324-4F7A-4828E5B238E8}"/>
              </a:ext>
            </a:extLst>
          </p:cNvPr>
          <p:cNvSpPr txBox="1"/>
          <p:nvPr/>
        </p:nvSpPr>
        <p:spPr>
          <a:xfrm>
            <a:off x="1752600" y="2362200"/>
            <a:ext cx="4114800" cy="3768532"/>
          </a:xfrm>
          <a:prstGeom prst="rect">
            <a:avLst/>
          </a:prstGeom>
        </p:spPr>
        <p:txBody>
          <a:bodyPr vert="horz" wrap="square" lIns="0" tIns="12700" rIns="0" bIns="0" rtlCol="0">
            <a:spAutoFit/>
          </a:bodyPr>
          <a:lstStyle/>
          <a:p>
            <a:pPr marL="457200" marR="0" lvl="0" indent="-457200">
              <a:lnSpc>
                <a:spcPct val="114000"/>
              </a:lnSpc>
              <a:spcBef>
                <a:spcPts val="0"/>
              </a:spcBef>
              <a:spcAft>
                <a:spcPts val="800"/>
              </a:spcAft>
              <a:buFont typeface="Wingdings" panose="05000000000000000000" pitchFamily="2" charset="2"/>
              <a:buChar char="§"/>
            </a:pP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Отримання першої дози вакцини проти COVID-19 є </a:t>
            </a:r>
            <a:r>
              <a:rPr lang="uk-UA" sz="2000" i="1"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попередньою вимогою, яку потрібно виконати до прибуття</a:t>
            </a: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всім особам віком від 6 місяців.</a:t>
            </a:r>
          </a:p>
          <a:p>
            <a:pPr marL="457200" indent="-457200">
              <a:lnSpc>
                <a:spcPct val="114000"/>
              </a:lnSpc>
              <a:spcAft>
                <a:spcPts val="800"/>
              </a:spcAft>
              <a:buFont typeface="Wingdings" pitchFamily="2" charset="2"/>
              <a:buChar char="§"/>
            </a:pPr>
            <a:r>
              <a:rPr lang="uk-UA" sz="2000"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В</a:t>
            </a: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сі особи повинні засвідчити, що вони завершать рекомендований курс первинної вакцинації після прибуття до США.</a:t>
            </a:r>
          </a:p>
          <a:p>
            <a:pPr marL="457200" marR="0" lvl="0" indent="-457200">
              <a:lnSpc>
                <a:spcPct val="114000"/>
              </a:lnSpc>
              <a:spcBef>
                <a:spcPts val="0"/>
              </a:spcBef>
              <a:spcAft>
                <a:spcPts val="800"/>
              </a:spcAft>
              <a:buFont typeface="Wingdings" pitchFamily="2" charset="2"/>
              <a:buChar char="§"/>
            </a:pPr>
            <a:endParaRPr lang="en-US"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endParaRPr>
          </a:p>
        </p:txBody>
      </p:sp>
      <p:sp>
        <p:nvSpPr>
          <p:cNvPr id="6" name="object 7">
            <a:extLst>
              <a:ext uri="{FF2B5EF4-FFF2-40B4-BE49-F238E27FC236}">
                <a16:creationId xmlns:a16="http://schemas.microsoft.com/office/drawing/2014/main" id="{4DFDC02A-E0F0-C0DD-6A0B-1D2703BBC622}"/>
              </a:ext>
            </a:extLst>
          </p:cNvPr>
          <p:cNvSpPr txBox="1"/>
          <p:nvPr/>
        </p:nvSpPr>
        <p:spPr>
          <a:xfrm>
            <a:off x="6537335" y="2284229"/>
            <a:ext cx="5156390" cy="3249608"/>
          </a:xfrm>
          <a:prstGeom prst="rect">
            <a:avLst/>
          </a:prstGeom>
        </p:spPr>
        <p:txBody>
          <a:bodyPr vert="horz" wrap="square" lIns="0" tIns="12700" rIns="0" bIns="0" rtlCol="0">
            <a:spAutoFit/>
          </a:bodyPr>
          <a:lstStyle/>
          <a:p>
            <a:pPr marL="473075" marR="0" lvl="0" indent="-473075">
              <a:lnSpc>
                <a:spcPct val="114000"/>
              </a:lnSpc>
              <a:spcBef>
                <a:spcPts val="0"/>
              </a:spcBef>
              <a:spcAft>
                <a:spcPts val="800"/>
              </a:spcAft>
              <a:buFont typeface="Wingdings" pitchFamily="2" charset="2"/>
              <a:buChar char="§"/>
            </a:pP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Якщо дитина була замалою для отримання першої дози або якщо вакцина не була схвалена в цій віковій групі, дитина повинна отримати першу дозу впродовж 90 днів після прибуття до США та завершити курс первинної вакцинації.</a:t>
            </a:r>
          </a:p>
          <a:p>
            <a:pPr marL="473075" marR="0" lvl="0" indent="-473075">
              <a:lnSpc>
                <a:spcPct val="114000"/>
              </a:lnSpc>
              <a:spcBef>
                <a:spcPts val="0"/>
              </a:spcBef>
              <a:spcAft>
                <a:spcPts val="800"/>
              </a:spcAft>
              <a:buFont typeface="Wingdings" pitchFamily="2" charset="2"/>
              <a:buChar char="§"/>
            </a:pP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Можуть застосовуватися деякі винятки (див. сторінку Vaccine Attestation програми U4U на вебсайті USCIS).</a:t>
            </a:r>
          </a:p>
        </p:txBody>
      </p:sp>
      <p:cxnSp>
        <p:nvCxnSpPr>
          <p:cNvPr id="10" name="Straight Connector 9">
            <a:extLst>
              <a:ext uri="{FF2B5EF4-FFF2-40B4-BE49-F238E27FC236}">
                <a16:creationId xmlns:a16="http://schemas.microsoft.com/office/drawing/2014/main" id="{6D89E9B9-8416-CF3A-9446-DC309E84E595}"/>
              </a:ext>
            </a:extLst>
          </p:cNvPr>
          <p:cNvCxnSpPr/>
          <p:nvPr/>
        </p:nvCxnSpPr>
        <p:spPr>
          <a:xfrm>
            <a:off x="6172200" y="1789020"/>
            <a:ext cx="0" cy="4535580"/>
          </a:xfrm>
          <a:prstGeom prst="line">
            <a:avLst/>
          </a:prstGeom>
          <a:ln w="50800">
            <a:solidFill>
              <a:srgbClr val="009A9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B76E5B3-D279-FEBD-4FCA-EBC44363FD41}"/>
              </a:ext>
            </a:extLst>
          </p:cNvPr>
          <p:cNvSpPr txBox="1"/>
          <p:nvPr/>
        </p:nvSpPr>
        <p:spPr>
          <a:xfrm>
            <a:off x="914400" y="6620651"/>
            <a:ext cx="1809703" cy="261610"/>
          </a:xfrm>
          <a:prstGeom prst="rect">
            <a:avLst/>
          </a:prstGeom>
          <a:noFill/>
        </p:spPr>
        <p:txBody>
          <a:bodyPr wrap="square" rtlCol="0">
            <a:spAutoFit/>
          </a:bodyPr>
          <a:lstStyle/>
          <a:p>
            <a:pPr algn="l"/>
            <a:r>
              <a:rPr lang="uk-UA" sz="1050" i="1">
                <a:solidFill>
                  <a:schemeClr val="tx1">
                    <a:lumMod val="50000"/>
                    <a:lumOff val="50000"/>
                  </a:schemeClr>
                </a:solidFill>
                <a:latin typeface="Roboto Condensed Light" panose="02000000000000000000" pitchFamily="2" charset="0"/>
                <a:ea typeface="Roboto Condensed Light" panose="02000000000000000000" pitchFamily="2" charset="0"/>
              </a:rPr>
              <a:t>Last Updated: Feb. 9, 2024</a:t>
            </a:r>
          </a:p>
        </p:txBody>
      </p:sp>
      <p:sp>
        <p:nvSpPr>
          <p:cNvPr id="9" name="TextBox 8">
            <a:extLst>
              <a:ext uri="{FF2B5EF4-FFF2-40B4-BE49-F238E27FC236}">
                <a16:creationId xmlns:a16="http://schemas.microsoft.com/office/drawing/2014/main" id="{0E7F5940-C771-BA24-234D-758BACF78649}"/>
              </a:ext>
            </a:extLst>
          </p:cNvPr>
          <p:cNvSpPr txBox="1"/>
          <p:nvPr/>
        </p:nvSpPr>
        <p:spPr>
          <a:xfrm>
            <a:off x="8305800" y="6557024"/>
            <a:ext cx="3886200" cy="253916"/>
          </a:xfrm>
          <a:prstGeom prst="rect">
            <a:avLst/>
          </a:prstGeom>
          <a:noFill/>
        </p:spPr>
        <p:txBody>
          <a:bodyPr wrap="square" rtlCol="0">
            <a:spAutoFit/>
          </a:bodyPr>
          <a:lstStyle/>
          <a:p>
            <a:pPr algn="r"/>
            <a:r>
              <a:rPr lang="uk-UA" sz="1050">
                <a:solidFill>
                  <a:schemeClr val="tx1">
                    <a:lumMod val="50000"/>
                    <a:lumOff val="50000"/>
                  </a:schemeClr>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1963187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4141E-A777-09CB-687E-ABBB1832E0E8}"/>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625FBA36-DB12-F2B0-1432-CA61268056C1}"/>
              </a:ext>
            </a:extLst>
          </p:cNvPr>
          <p:cNvPicPr/>
          <p:nvPr/>
        </p:nvPicPr>
        <p:blipFill>
          <a:blip r:embed="rId2" cstate="print"/>
          <a:stretch>
            <a:fillRect/>
          </a:stretch>
        </p:blipFill>
        <p:spPr>
          <a:xfrm>
            <a:off x="558009" y="2699805"/>
            <a:ext cx="410366" cy="410365"/>
          </a:xfrm>
          <a:prstGeom prst="rect">
            <a:avLst/>
          </a:prstGeom>
        </p:spPr>
      </p:pic>
      <p:sp>
        <p:nvSpPr>
          <p:cNvPr id="4" name="object 4">
            <a:extLst>
              <a:ext uri="{FF2B5EF4-FFF2-40B4-BE49-F238E27FC236}">
                <a16:creationId xmlns:a16="http://schemas.microsoft.com/office/drawing/2014/main" id="{D619474D-98A6-6E2A-5030-02BB3504ABCC}"/>
              </a:ext>
            </a:extLst>
          </p:cNvPr>
          <p:cNvSpPr txBox="1">
            <a:spLocks noGrp="1"/>
          </p:cNvSpPr>
          <p:nvPr>
            <p:ph type="title"/>
          </p:nvPr>
        </p:nvSpPr>
        <p:spPr>
          <a:xfrm>
            <a:off x="1143000" y="2590800"/>
            <a:ext cx="4527550" cy="2059346"/>
          </a:xfrm>
          <a:prstGeom prst="rect">
            <a:avLst/>
          </a:prstGeom>
        </p:spPr>
        <p:txBody>
          <a:bodyPr vert="horz" wrap="square" lIns="0" tIns="12700" rIns="0" bIns="0" rtlCol="0">
            <a:spAutoFit/>
          </a:bodyPr>
          <a:lstStyle/>
          <a:p>
            <a:pPr marL="12700" marR="5080">
              <a:lnSpc>
                <a:spcPct val="114000"/>
              </a:lnSpc>
              <a:spcBef>
                <a:spcPts val="100"/>
              </a:spcBef>
            </a:pPr>
            <a:r>
              <a:rPr lang="uk-UA" sz="4000" dirty="0">
                <a:solidFill>
                  <a:srgbClr val="273468"/>
                </a:solidFill>
                <a:latin typeface="Roboto Slab" pitchFamily="2" charset="0"/>
                <a:cs typeface="Times New Roman"/>
              </a:rPr>
              <a:t>Пошук Вакцин і Послуг </a:t>
            </a:r>
            <a:r>
              <a:rPr lang="uk-UA" sz="4000" dirty="0" err="1">
                <a:solidFill>
                  <a:srgbClr val="273468"/>
                </a:solidFill>
                <a:latin typeface="Roboto Slab" pitchFamily="2" charset="0"/>
                <a:cs typeface="Times New Roman"/>
              </a:rPr>
              <a:t>Скрінінга</a:t>
            </a:r>
            <a:r>
              <a:rPr lang="uk-UA" sz="4000" dirty="0">
                <a:solidFill>
                  <a:srgbClr val="273468"/>
                </a:solidFill>
                <a:latin typeface="Roboto Slab" pitchFamily="2" charset="0"/>
                <a:cs typeface="Times New Roman"/>
              </a:rPr>
              <a:t> на Туберкульоз</a:t>
            </a:r>
          </a:p>
        </p:txBody>
      </p:sp>
      <p:pic>
        <p:nvPicPr>
          <p:cNvPr id="6" name="object 2">
            <a:extLst>
              <a:ext uri="{FF2B5EF4-FFF2-40B4-BE49-F238E27FC236}">
                <a16:creationId xmlns:a16="http://schemas.microsoft.com/office/drawing/2014/main" id="{0C1246FE-58A8-805A-3DF9-26B2D7770F2D}"/>
              </a:ext>
            </a:extLst>
          </p:cNvPr>
          <p:cNvPicPr/>
          <p:nvPr/>
        </p:nvPicPr>
        <p:blipFill>
          <a:blip r:embed="rId3" cstate="print"/>
          <a:stretch>
            <a:fillRect/>
          </a:stretch>
        </p:blipFill>
        <p:spPr>
          <a:xfrm>
            <a:off x="6096001" y="0"/>
            <a:ext cx="6095999" cy="6857999"/>
          </a:xfrm>
          <a:prstGeom prst="rect">
            <a:avLst/>
          </a:prstGeom>
        </p:spPr>
      </p:pic>
      <p:pic>
        <p:nvPicPr>
          <p:cNvPr id="7" name="Picture 6" descr="A white outline of a syringe&#10;&#10;Description automatically generated">
            <a:extLst>
              <a:ext uri="{FF2B5EF4-FFF2-40B4-BE49-F238E27FC236}">
                <a16:creationId xmlns:a16="http://schemas.microsoft.com/office/drawing/2014/main" id="{0C7BAF29-98CC-8B89-6C88-5E32285E50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041" y="1961258"/>
            <a:ext cx="4038600" cy="4391177"/>
          </a:xfrm>
          <a:prstGeom prst="rect">
            <a:avLst/>
          </a:prstGeom>
        </p:spPr>
      </p:pic>
      <p:pic>
        <p:nvPicPr>
          <p:cNvPr id="10" name="Picture 9" descr="A white map with a pin on it&#10;&#10;Description automatically generated">
            <a:extLst>
              <a:ext uri="{FF2B5EF4-FFF2-40B4-BE49-F238E27FC236}">
                <a16:creationId xmlns:a16="http://schemas.microsoft.com/office/drawing/2014/main" id="{3096ED1E-754B-A686-91B9-A2EB3F331F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9508"/>
            <a:ext cx="4876800" cy="3847526"/>
          </a:xfrm>
          <a:prstGeom prst="rect">
            <a:avLst/>
          </a:prstGeom>
        </p:spPr>
      </p:pic>
      <p:sp>
        <p:nvSpPr>
          <p:cNvPr id="2" name="TextBox 1">
            <a:extLst>
              <a:ext uri="{FF2B5EF4-FFF2-40B4-BE49-F238E27FC236}">
                <a16:creationId xmlns:a16="http://schemas.microsoft.com/office/drawing/2014/main" id="{DD627BB6-B1D4-116A-F058-A309407B55A8}"/>
              </a:ext>
            </a:extLst>
          </p:cNvPr>
          <p:cNvSpPr txBox="1"/>
          <p:nvPr/>
        </p:nvSpPr>
        <p:spPr>
          <a:xfrm>
            <a:off x="111141" y="6620651"/>
            <a:ext cx="1809703" cy="261610"/>
          </a:xfrm>
          <a:prstGeom prst="rect">
            <a:avLst/>
          </a:prstGeom>
          <a:noFill/>
        </p:spPr>
        <p:txBody>
          <a:bodyPr wrap="square" rtlCol="0">
            <a:spAutoFit/>
          </a:bodyPr>
          <a:lstStyle/>
          <a:p>
            <a:pPr algn="l"/>
            <a:r>
              <a:rPr lang="uk-UA" sz="1050" i="1">
                <a:solidFill>
                  <a:schemeClr val="tx1">
                    <a:lumMod val="50000"/>
                    <a:lumOff val="50000"/>
                  </a:schemeClr>
                </a:solidFill>
                <a:latin typeface="Roboto Condensed Light" panose="02000000000000000000" pitchFamily="2" charset="0"/>
                <a:ea typeface="Roboto Condensed Light" panose="02000000000000000000" pitchFamily="2" charset="0"/>
              </a:rPr>
              <a:t>Last Updated: Feb. 9, 2024</a:t>
            </a:r>
          </a:p>
        </p:txBody>
      </p:sp>
      <p:sp>
        <p:nvSpPr>
          <p:cNvPr id="8" name="TextBox 7">
            <a:extLst>
              <a:ext uri="{FF2B5EF4-FFF2-40B4-BE49-F238E27FC236}">
                <a16:creationId xmlns:a16="http://schemas.microsoft.com/office/drawing/2014/main" id="{C0A01836-99F3-1B81-D6A3-A150024A038D}"/>
              </a:ext>
            </a:extLst>
          </p:cNvPr>
          <p:cNvSpPr txBox="1"/>
          <p:nvPr/>
        </p:nvSpPr>
        <p:spPr>
          <a:xfrm>
            <a:off x="8305800" y="6557024"/>
            <a:ext cx="3886200" cy="253916"/>
          </a:xfrm>
          <a:prstGeom prst="rect">
            <a:avLst/>
          </a:prstGeom>
          <a:noFill/>
        </p:spPr>
        <p:txBody>
          <a:bodyPr wrap="square" rtlCol="0">
            <a:spAutoFit/>
          </a:bodyPr>
          <a:lstStyle/>
          <a:p>
            <a:pPr algn="r"/>
            <a:r>
              <a:rPr lang="uk-UA" sz="105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393204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3F82B-3C89-2B81-A350-1E87904845FE}"/>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4E5B14D5-CB7C-34FD-15F9-43B55664BF27}"/>
              </a:ext>
            </a:extLst>
          </p:cNvPr>
          <p:cNvGrpSpPr/>
          <p:nvPr/>
        </p:nvGrpSpPr>
        <p:grpSpPr>
          <a:xfrm>
            <a:off x="0" y="6255386"/>
            <a:ext cx="12192000" cy="602615"/>
            <a:chOff x="0" y="6255386"/>
            <a:chExt cx="12192000" cy="602615"/>
          </a:xfrm>
        </p:grpSpPr>
        <p:pic>
          <p:nvPicPr>
            <p:cNvPr id="3" name="object 3">
              <a:extLst>
                <a:ext uri="{FF2B5EF4-FFF2-40B4-BE49-F238E27FC236}">
                  <a16:creationId xmlns:a16="http://schemas.microsoft.com/office/drawing/2014/main" id="{54B80371-8627-1E4D-75E9-2A0F69A999A8}"/>
                </a:ext>
              </a:extLst>
            </p:cNvPr>
            <p:cNvPicPr/>
            <p:nvPr/>
          </p:nvPicPr>
          <p:blipFill>
            <a:blip r:embed="rId3" cstate="print"/>
            <a:stretch>
              <a:fillRect/>
            </a:stretch>
          </p:blipFill>
          <p:spPr>
            <a:xfrm>
              <a:off x="0" y="6284800"/>
              <a:ext cx="12191999" cy="573199"/>
            </a:xfrm>
            <a:prstGeom prst="rect">
              <a:avLst/>
            </a:prstGeom>
          </p:spPr>
        </p:pic>
        <p:sp>
          <p:nvSpPr>
            <p:cNvPr id="4" name="object 4">
              <a:extLst>
                <a:ext uri="{FF2B5EF4-FFF2-40B4-BE49-F238E27FC236}">
                  <a16:creationId xmlns:a16="http://schemas.microsoft.com/office/drawing/2014/main" id="{0C4E64C1-FDCD-3652-2CAC-57CB5CF2912E}"/>
                </a:ext>
              </a:extLst>
            </p:cNvPr>
            <p:cNvSpPr/>
            <p:nvPr/>
          </p:nvSpPr>
          <p:spPr>
            <a:xfrm>
              <a:off x="0" y="6255386"/>
              <a:ext cx="12192000" cy="47625"/>
            </a:xfrm>
            <a:custGeom>
              <a:avLst/>
              <a:gdLst/>
              <a:ahLst/>
              <a:cxnLst/>
              <a:rect l="l" t="t" r="r" b="b"/>
              <a:pathLst>
                <a:path w="12192000" h="47625">
                  <a:moveTo>
                    <a:pt x="12191999" y="47099"/>
                  </a:moveTo>
                  <a:lnTo>
                    <a:pt x="0" y="47099"/>
                  </a:lnTo>
                  <a:lnTo>
                    <a:pt x="0" y="0"/>
                  </a:lnTo>
                  <a:lnTo>
                    <a:pt x="12191999" y="0"/>
                  </a:lnTo>
                  <a:lnTo>
                    <a:pt x="12191999" y="47099"/>
                  </a:lnTo>
                  <a:close/>
                </a:path>
              </a:pathLst>
            </a:custGeom>
            <a:solidFill>
              <a:srgbClr val="FCB537"/>
            </a:solidFill>
          </p:spPr>
          <p:txBody>
            <a:bodyPr wrap="square" lIns="0" tIns="0" rIns="0" bIns="0" rtlCol="0"/>
            <a:lstStyle/>
            <a:p>
              <a:endParaRPr/>
            </a:p>
          </p:txBody>
        </p:sp>
      </p:grpSp>
      <p:pic>
        <p:nvPicPr>
          <p:cNvPr id="5" name="object 5">
            <a:extLst>
              <a:ext uri="{FF2B5EF4-FFF2-40B4-BE49-F238E27FC236}">
                <a16:creationId xmlns:a16="http://schemas.microsoft.com/office/drawing/2014/main" id="{982321D4-645B-8303-26ED-2307F6079368}"/>
              </a:ext>
            </a:extLst>
          </p:cNvPr>
          <p:cNvPicPr/>
          <p:nvPr/>
        </p:nvPicPr>
        <p:blipFill>
          <a:blip r:embed="rId4" cstate="print"/>
          <a:stretch>
            <a:fillRect/>
          </a:stretch>
        </p:blipFill>
        <p:spPr>
          <a:xfrm>
            <a:off x="271208" y="470269"/>
            <a:ext cx="410366" cy="410366"/>
          </a:xfrm>
          <a:prstGeom prst="rect">
            <a:avLst/>
          </a:prstGeom>
        </p:spPr>
      </p:pic>
      <p:sp>
        <p:nvSpPr>
          <p:cNvPr id="6" name="object 6">
            <a:extLst>
              <a:ext uri="{FF2B5EF4-FFF2-40B4-BE49-F238E27FC236}">
                <a16:creationId xmlns:a16="http://schemas.microsoft.com/office/drawing/2014/main" id="{60C78E3C-788F-E375-4B81-DF67640058B0}"/>
              </a:ext>
            </a:extLst>
          </p:cNvPr>
          <p:cNvSpPr txBox="1">
            <a:spLocks noGrp="1"/>
          </p:cNvSpPr>
          <p:nvPr>
            <p:ph type="title"/>
          </p:nvPr>
        </p:nvSpPr>
        <p:spPr>
          <a:xfrm>
            <a:off x="903707" y="-135700"/>
            <a:ext cx="10524699" cy="1071063"/>
          </a:xfrm>
          <a:prstGeom prst="rect">
            <a:avLst/>
          </a:prstGeom>
        </p:spPr>
        <p:txBody>
          <a:bodyPr vert="horz" wrap="square" lIns="0" tIns="478854" rIns="0" bIns="0" rtlCol="0">
            <a:spAutoFit/>
          </a:bodyPr>
          <a:lstStyle/>
          <a:p>
            <a:pPr marL="12700">
              <a:lnSpc>
                <a:spcPct val="114000"/>
              </a:lnSpc>
              <a:spcBef>
                <a:spcPts val="100"/>
              </a:spcBef>
            </a:pPr>
            <a:r>
              <a:rPr lang="uk-UA" sz="3600" dirty="0">
                <a:solidFill>
                  <a:srgbClr val="273070"/>
                </a:solidFill>
                <a:latin typeface="Roboto Slab" pitchFamily="2" charset="0"/>
                <a:cs typeface="Times New Roman"/>
              </a:rPr>
              <a:t>Пошук Вакцин і </a:t>
            </a:r>
            <a:r>
              <a:rPr lang="uk-UA" sz="3600" dirty="0" err="1">
                <a:solidFill>
                  <a:srgbClr val="273070"/>
                </a:solidFill>
                <a:latin typeface="Roboto Slab" pitchFamily="2" charset="0"/>
                <a:cs typeface="Times New Roman"/>
              </a:rPr>
              <a:t>Скрінінга</a:t>
            </a:r>
            <a:r>
              <a:rPr lang="uk-UA" sz="3600" dirty="0">
                <a:solidFill>
                  <a:srgbClr val="273070"/>
                </a:solidFill>
                <a:latin typeface="Roboto Slab" pitchFamily="2" charset="0"/>
                <a:cs typeface="Times New Roman"/>
              </a:rPr>
              <a:t> на </a:t>
            </a:r>
            <a:r>
              <a:rPr lang="uk-UA" dirty="0">
                <a:solidFill>
                  <a:srgbClr val="273070"/>
                </a:solidFill>
                <a:latin typeface="Roboto Slab" pitchFamily="2" charset="0"/>
                <a:cs typeface="Times New Roman"/>
              </a:rPr>
              <a:t>Т</a:t>
            </a:r>
            <a:r>
              <a:rPr lang="uk-UA" sz="3600" dirty="0">
                <a:solidFill>
                  <a:srgbClr val="273070"/>
                </a:solidFill>
                <a:latin typeface="Roboto Slab" pitchFamily="2" charset="0"/>
                <a:cs typeface="Times New Roman"/>
              </a:rPr>
              <a:t>уберкульоз</a:t>
            </a:r>
          </a:p>
        </p:txBody>
      </p:sp>
      <p:sp>
        <p:nvSpPr>
          <p:cNvPr id="21" name="object 10">
            <a:extLst>
              <a:ext uri="{FF2B5EF4-FFF2-40B4-BE49-F238E27FC236}">
                <a16:creationId xmlns:a16="http://schemas.microsoft.com/office/drawing/2014/main" id="{136BED4A-52B8-8445-67EE-045DED6C671F}"/>
              </a:ext>
            </a:extLst>
          </p:cNvPr>
          <p:cNvSpPr txBox="1"/>
          <p:nvPr/>
        </p:nvSpPr>
        <p:spPr>
          <a:xfrm>
            <a:off x="1570202" y="2128948"/>
            <a:ext cx="4795778" cy="340093"/>
          </a:xfrm>
          <a:prstGeom prst="rect">
            <a:avLst/>
          </a:prstGeom>
        </p:spPr>
        <p:txBody>
          <a:bodyPr vert="horz" wrap="square" lIns="0" tIns="12700" rIns="0" bIns="0" rtlCol="0">
            <a:spAutoFit/>
          </a:bodyPr>
          <a:lstStyle/>
          <a:p>
            <a:pPr marL="244475" marR="5080" indent="-232410">
              <a:lnSpc>
                <a:spcPct val="114000"/>
              </a:lnSpc>
              <a:spcBef>
                <a:spcPts val="100"/>
              </a:spcBef>
              <a:spcAft>
                <a:spcPts val="600"/>
              </a:spcAft>
            </a:pPr>
            <a:r>
              <a:rPr lang="uk-UA" sz="2000" dirty="0">
                <a:solidFill>
                  <a:schemeClr val="tx1">
                    <a:lumMod val="85000"/>
                    <a:lumOff val="15000"/>
                  </a:schemeClr>
                </a:solidFill>
                <a:latin typeface="Roboto Condensed Light" panose="02000000000000000000" pitchFamily="2" charset="0"/>
                <a:ea typeface="Roboto Condensed Light" panose="02000000000000000000" pitchFamily="2" charset="0"/>
                <a:cs typeface="Arial"/>
              </a:rPr>
              <a:t>Запитайте свого соціального працівника</a:t>
            </a:r>
          </a:p>
        </p:txBody>
      </p:sp>
      <p:pic>
        <p:nvPicPr>
          <p:cNvPr id="28" name="object 16" descr="Call center with solid fill">
            <a:extLst>
              <a:ext uri="{FF2B5EF4-FFF2-40B4-BE49-F238E27FC236}">
                <a16:creationId xmlns:a16="http://schemas.microsoft.com/office/drawing/2014/main" id="{95D7ED7A-41BC-6829-47BC-75FF4EB01E3D}"/>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98495" y="1502761"/>
            <a:ext cx="1375826" cy="1375826"/>
          </a:xfrm>
          <a:prstGeom prst="rect">
            <a:avLst/>
          </a:prstGeom>
        </p:spPr>
      </p:pic>
      <p:pic>
        <p:nvPicPr>
          <p:cNvPr id="30" name="object 19">
            <a:extLst>
              <a:ext uri="{FF2B5EF4-FFF2-40B4-BE49-F238E27FC236}">
                <a16:creationId xmlns:a16="http://schemas.microsoft.com/office/drawing/2014/main" id="{9D9FCF97-2A56-4647-C9A9-ED39542D80A4}"/>
              </a:ext>
            </a:extLst>
          </p:cNvPr>
          <p:cNvPicPr/>
          <p:nvPr/>
        </p:nvPicPr>
        <p:blipFill>
          <a:blip r:embed="rId7" cstate="print"/>
          <a:stretch>
            <a:fillRect/>
          </a:stretch>
        </p:blipFill>
        <p:spPr>
          <a:xfrm>
            <a:off x="215794" y="3631819"/>
            <a:ext cx="1375826" cy="1375826"/>
          </a:xfrm>
          <a:prstGeom prst="rect">
            <a:avLst/>
          </a:prstGeom>
        </p:spPr>
      </p:pic>
      <p:pic>
        <p:nvPicPr>
          <p:cNvPr id="31" name="object 21" descr="Home with solid fill">
            <a:extLst>
              <a:ext uri="{FF2B5EF4-FFF2-40B4-BE49-F238E27FC236}">
                <a16:creationId xmlns:a16="http://schemas.microsoft.com/office/drawing/2014/main" id="{6F549DB0-AF42-2A14-3DBB-B5B396B00188}"/>
              </a:ext>
            </a:extLst>
          </p:cNvPr>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258486" y="1724015"/>
            <a:ext cx="1136379" cy="1136379"/>
          </a:xfrm>
          <a:prstGeom prst="rect">
            <a:avLst/>
          </a:prstGeom>
        </p:spPr>
      </p:pic>
      <p:sp>
        <p:nvSpPr>
          <p:cNvPr id="32" name="object 10">
            <a:extLst>
              <a:ext uri="{FF2B5EF4-FFF2-40B4-BE49-F238E27FC236}">
                <a16:creationId xmlns:a16="http://schemas.microsoft.com/office/drawing/2014/main" id="{8B3ED284-6355-3D86-892D-8B61C603E77F}"/>
              </a:ext>
            </a:extLst>
          </p:cNvPr>
          <p:cNvSpPr txBox="1"/>
          <p:nvPr/>
        </p:nvSpPr>
        <p:spPr>
          <a:xfrm>
            <a:off x="1570202" y="3657000"/>
            <a:ext cx="4509513" cy="3026982"/>
          </a:xfrm>
          <a:prstGeom prst="rect">
            <a:avLst/>
          </a:prstGeom>
        </p:spPr>
        <p:txBody>
          <a:bodyPr vert="horz" wrap="square" lIns="0" tIns="12700" rIns="0" bIns="0" rtlCol="0">
            <a:spAutoFit/>
          </a:bodyPr>
          <a:lstStyle/>
          <a:p>
            <a:pPr marR="0" lvl="0">
              <a:lnSpc>
                <a:spcPct val="114000"/>
              </a:lnSpc>
              <a:spcBef>
                <a:spcPts val="0"/>
              </a:spcBef>
              <a:spcAft>
                <a:spcPts val="600"/>
              </a:spcAft>
            </a:pP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Зверніться на віртуальну лінію з питань переселення</a:t>
            </a:r>
          </a:p>
          <a:p>
            <a:pPr marL="742950" marR="0" lvl="1" indent="-285750">
              <a:lnSpc>
                <a:spcPct val="114000"/>
              </a:lnSpc>
              <a:spcBef>
                <a:spcPts val="0"/>
              </a:spcBef>
              <a:spcAft>
                <a:spcPts val="600"/>
              </a:spcAft>
              <a:buFont typeface="Courier New" panose="02070309020205020404" pitchFamily="49" charset="0"/>
              <a:buChar char="o"/>
            </a:pP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(212) 551-3010 (працює з понеділка по </a:t>
            </a:r>
            <a:r>
              <a:rPr lang="uk-UA" sz="2000" dirty="0" err="1">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п’ятницу</a:t>
            </a: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з 09:00 до 17:00 за північноамериканським східним часом)</a:t>
            </a:r>
          </a:p>
          <a:p>
            <a:pPr marL="742950" marR="0" lvl="1" indent="-285750">
              <a:lnSpc>
                <a:spcPct val="114000"/>
              </a:lnSpc>
              <a:spcBef>
                <a:spcPts val="0"/>
              </a:spcBef>
              <a:spcAft>
                <a:spcPts val="600"/>
              </a:spcAft>
              <a:buFont typeface="Courier New" panose="02070309020205020404" pitchFamily="49" charset="0"/>
              <a:buChar char="o"/>
            </a:pPr>
            <a:r>
              <a:rPr lang="uk-UA" sz="2000" u="sng"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hlinkClick r:id="rId10">
                  <a:extLst>
                    <a:ext uri="{A12FA001-AC4F-418D-AE19-62706E023703}">
                      <ahyp:hlinkClr xmlns:ahyp="http://schemas.microsoft.com/office/drawing/2018/hyperlinkcolor" val="tx"/>
                    </a:ext>
                  </a:extLst>
                </a:hlinkClick>
              </a:rPr>
              <a:t>VRL@rescue.org</a:t>
            </a: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a:t>
            </a:r>
          </a:p>
          <a:p>
            <a:pPr marR="0" lvl="0">
              <a:lnSpc>
                <a:spcPct val="114000"/>
              </a:lnSpc>
              <a:spcBef>
                <a:spcPts val="0"/>
              </a:spcBef>
              <a:spcAft>
                <a:spcPts val="600"/>
              </a:spcAft>
            </a:pP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a:t>
            </a:r>
          </a:p>
        </p:txBody>
      </p:sp>
      <p:sp>
        <p:nvSpPr>
          <p:cNvPr id="33" name="object 10">
            <a:extLst>
              <a:ext uri="{FF2B5EF4-FFF2-40B4-BE49-F238E27FC236}">
                <a16:creationId xmlns:a16="http://schemas.microsoft.com/office/drawing/2014/main" id="{BF5CF7A9-8FA2-D71A-38BF-633B4827E9AD}"/>
              </a:ext>
            </a:extLst>
          </p:cNvPr>
          <p:cNvSpPr txBox="1"/>
          <p:nvPr/>
        </p:nvSpPr>
        <p:spPr>
          <a:xfrm>
            <a:off x="7468721" y="2080153"/>
            <a:ext cx="4345900" cy="1041824"/>
          </a:xfrm>
          <a:prstGeom prst="rect">
            <a:avLst/>
          </a:prstGeom>
        </p:spPr>
        <p:txBody>
          <a:bodyPr vert="horz" wrap="square" lIns="0" tIns="12700" rIns="0" bIns="0" rtlCol="0">
            <a:spAutoFit/>
          </a:bodyPr>
          <a:lstStyle/>
          <a:p>
            <a:pPr marR="0" lvl="0">
              <a:lnSpc>
                <a:spcPct val="114000"/>
              </a:lnSpc>
              <a:spcBef>
                <a:spcPts val="0"/>
              </a:spcBef>
              <a:spcAft>
                <a:spcPts val="600"/>
              </a:spcAft>
            </a:pP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Знайдіть Кваліфікований Федеральний </a:t>
            </a:r>
            <a:r>
              <a:rPr lang="uk-UA" sz="2000"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М</a:t>
            </a: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едичний </a:t>
            </a:r>
            <a:r>
              <a:rPr lang="uk-UA" sz="2000"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Ц</a:t>
            </a: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ентр </a:t>
            </a:r>
            <a:r>
              <a:rPr lang="uk-UA" sz="2000" u="sng"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hlinkClick r:id="rId11">
                  <a:extLst>
                    <a:ext uri="{A12FA001-AC4F-418D-AE19-62706E023703}">
                      <ahyp:hlinkClr xmlns:ahyp="http://schemas.microsoft.com/office/drawing/2018/hyperlinkcolor" val="tx"/>
                    </a:ext>
                  </a:extLst>
                </a:hlinkClick>
              </a:rPr>
              <a:t>https://findahealthcenter.hrsa.gov/</a:t>
            </a: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a:t>
            </a:r>
          </a:p>
        </p:txBody>
      </p:sp>
      <p:sp>
        <p:nvSpPr>
          <p:cNvPr id="34" name="object 10">
            <a:extLst>
              <a:ext uri="{FF2B5EF4-FFF2-40B4-BE49-F238E27FC236}">
                <a16:creationId xmlns:a16="http://schemas.microsoft.com/office/drawing/2014/main" id="{AD7AA8D6-75F1-9623-7D2A-53EC88BC7F6B}"/>
              </a:ext>
            </a:extLst>
          </p:cNvPr>
          <p:cNvSpPr txBox="1"/>
          <p:nvPr/>
        </p:nvSpPr>
        <p:spPr>
          <a:xfrm>
            <a:off x="7468721" y="3741391"/>
            <a:ext cx="4113679" cy="1820498"/>
          </a:xfrm>
          <a:prstGeom prst="rect">
            <a:avLst/>
          </a:prstGeom>
        </p:spPr>
        <p:txBody>
          <a:bodyPr vert="horz" wrap="square" lIns="0" tIns="12700" rIns="0" bIns="0" rtlCol="0">
            <a:spAutoFit/>
          </a:bodyPr>
          <a:lstStyle/>
          <a:p>
            <a:pPr marR="0" lvl="0">
              <a:lnSpc>
                <a:spcPct val="114000"/>
              </a:lnSpc>
              <a:spcBef>
                <a:spcPts val="0"/>
              </a:spcBef>
              <a:spcAft>
                <a:spcPts val="600"/>
              </a:spcAft>
            </a:pP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Зателефонуйте 2-1-1 </a:t>
            </a:r>
          </a:p>
          <a:p>
            <a:pPr marR="0" lvl="0">
              <a:lnSpc>
                <a:spcPct val="114000"/>
              </a:lnSpc>
              <a:spcBef>
                <a:spcPts val="0"/>
              </a:spcBef>
              <a:spcAft>
                <a:spcPts val="600"/>
              </a:spcAft>
            </a:pP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Якщо ви не говорите англійською, ви можете попросити перекладача, сказавши: «</a:t>
            </a:r>
            <a:r>
              <a:rPr lang="uk-UA" sz="2000" dirty="0" err="1">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No</a:t>
            </a: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a:t>
            </a:r>
            <a:r>
              <a:rPr lang="uk-UA" sz="2000" dirty="0" err="1">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English</a:t>
            </a: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I </a:t>
            </a:r>
            <a:r>
              <a:rPr lang="uk-UA" sz="2000" dirty="0" err="1">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need</a:t>
            </a: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a </a:t>
            </a:r>
            <a:r>
              <a:rPr lang="uk-UA" sz="2000" dirty="0" err="1">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Ukrainian</a:t>
            </a: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a:t>
            </a:r>
            <a:r>
              <a:rPr lang="uk-UA" sz="2000" dirty="0" err="1">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interpreter</a:t>
            </a: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a:t>
            </a:r>
          </a:p>
        </p:txBody>
      </p:sp>
      <p:pic>
        <p:nvPicPr>
          <p:cNvPr id="36" name="object 21" descr="Receiver with solid fill">
            <a:extLst>
              <a:ext uri="{FF2B5EF4-FFF2-40B4-BE49-F238E27FC236}">
                <a16:creationId xmlns:a16="http://schemas.microsoft.com/office/drawing/2014/main" id="{2F829BEC-4C12-122A-0912-925D3134A475}"/>
              </a:ext>
            </a:extLst>
          </p:cNvPr>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6337883" y="3631819"/>
            <a:ext cx="977587" cy="1091912"/>
          </a:xfrm>
          <a:prstGeom prst="rect">
            <a:avLst/>
          </a:prstGeom>
        </p:spPr>
      </p:pic>
      <p:sp>
        <p:nvSpPr>
          <p:cNvPr id="7" name="TextBox 6">
            <a:extLst>
              <a:ext uri="{FF2B5EF4-FFF2-40B4-BE49-F238E27FC236}">
                <a16:creationId xmlns:a16="http://schemas.microsoft.com/office/drawing/2014/main" id="{8F1671D6-DB97-F7DA-9234-978598C35E3B}"/>
              </a:ext>
            </a:extLst>
          </p:cNvPr>
          <p:cNvSpPr txBox="1"/>
          <p:nvPr/>
        </p:nvSpPr>
        <p:spPr>
          <a:xfrm>
            <a:off x="111141" y="6620651"/>
            <a:ext cx="1809703" cy="261610"/>
          </a:xfrm>
          <a:prstGeom prst="rect">
            <a:avLst/>
          </a:prstGeom>
          <a:noFill/>
        </p:spPr>
        <p:txBody>
          <a:bodyPr wrap="square" rtlCol="0">
            <a:spAutoFit/>
          </a:bodyPr>
          <a:lstStyle/>
          <a:p>
            <a:pPr algn="l"/>
            <a:r>
              <a:rPr lang="uk-UA"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8" name="TextBox 7">
            <a:extLst>
              <a:ext uri="{FF2B5EF4-FFF2-40B4-BE49-F238E27FC236}">
                <a16:creationId xmlns:a16="http://schemas.microsoft.com/office/drawing/2014/main" id="{D0639B90-2D78-7325-72D7-10E8A976F97F}"/>
              </a:ext>
            </a:extLst>
          </p:cNvPr>
          <p:cNvSpPr txBox="1"/>
          <p:nvPr/>
        </p:nvSpPr>
        <p:spPr>
          <a:xfrm>
            <a:off x="8305800" y="6557024"/>
            <a:ext cx="3886200" cy="253916"/>
          </a:xfrm>
          <a:prstGeom prst="rect">
            <a:avLst/>
          </a:prstGeom>
          <a:noFill/>
        </p:spPr>
        <p:txBody>
          <a:bodyPr wrap="square" rtlCol="0">
            <a:spAutoFit/>
          </a:bodyPr>
          <a:lstStyle/>
          <a:p>
            <a:pPr algn="l"/>
            <a:r>
              <a:rPr lang="uk-UA" sz="105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2820799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72D4D-3062-3820-EAB5-A20C6665FBFD}"/>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025CA89C-3822-6D10-2214-B83497FEDE71}"/>
              </a:ext>
            </a:extLst>
          </p:cNvPr>
          <p:cNvPicPr/>
          <p:nvPr/>
        </p:nvPicPr>
        <p:blipFill>
          <a:blip r:embed="rId2" cstate="print"/>
          <a:stretch>
            <a:fillRect/>
          </a:stretch>
        </p:blipFill>
        <p:spPr>
          <a:xfrm>
            <a:off x="6716496" y="2608263"/>
            <a:ext cx="410366" cy="410365"/>
          </a:xfrm>
          <a:prstGeom prst="rect">
            <a:avLst/>
          </a:prstGeom>
        </p:spPr>
      </p:pic>
      <p:sp>
        <p:nvSpPr>
          <p:cNvPr id="4" name="object 4">
            <a:extLst>
              <a:ext uri="{FF2B5EF4-FFF2-40B4-BE49-F238E27FC236}">
                <a16:creationId xmlns:a16="http://schemas.microsoft.com/office/drawing/2014/main" id="{EC562EAE-8A40-B44D-24FE-92E03EA2087C}"/>
              </a:ext>
            </a:extLst>
          </p:cNvPr>
          <p:cNvSpPr txBox="1">
            <a:spLocks noGrp="1"/>
          </p:cNvSpPr>
          <p:nvPr>
            <p:ph type="title"/>
          </p:nvPr>
        </p:nvSpPr>
        <p:spPr>
          <a:xfrm>
            <a:off x="7301487" y="2499258"/>
            <a:ext cx="4527550" cy="1357616"/>
          </a:xfrm>
          <a:prstGeom prst="rect">
            <a:avLst/>
          </a:prstGeom>
        </p:spPr>
        <p:txBody>
          <a:bodyPr vert="horz" wrap="square" lIns="0" tIns="12700" rIns="0" bIns="0" rtlCol="0">
            <a:spAutoFit/>
          </a:bodyPr>
          <a:lstStyle/>
          <a:p>
            <a:pPr marL="12700" marR="5080">
              <a:lnSpc>
                <a:spcPct val="114000"/>
              </a:lnSpc>
              <a:spcBef>
                <a:spcPts val="100"/>
              </a:spcBef>
            </a:pPr>
            <a:r>
              <a:rPr lang="uk-UA" sz="4000" dirty="0">
                <a:solidFill>
                  <a:srgbClr val="273468"/>
                </a:solidFill>
                <a:latin typeface="Roboto Slab" pitchFamily="2" charset="0"/>
                <a:cs typeface="Times New Roman"/>
              </a:rPr>
              <a:t>Оплата Вакцинації та </a:t>
            </a:r>
            <a:r>
              <a:rPr lang="uk-UA" sz="4000" dirty="0" err="1">
                <a:solidFill>
                  <a:srgbClr val="273468"/>
                </a:solidFill>
                <a:latin typeface="Roboto Slab" pitchFamily="2" charset="0"/>
                <a:cs typeface="Times New Roman"/>
              </a:rPr>
              <a:t>Скрінінгу</a:t>
            </a:r>
            <a:endParaRPr lang="uk-UA" sz="4000" dirty="0">
              <a:solidFill>
                <a:srgbClr val="273468"/>
              </a:solidFill>
              <a:latin typeface="Roboto Slab" pitchFamily="2" charset="0"/>
              <a:cs typeface="Times New Roman"/>
            </a:endParaRPr>
          </a:p>
        </p:txBody>
      </p:sp>
      <p:pic>
        <p:nvPicPr>
          <p:cNvPr id="9" name="object 2">
            <a:extLst>
              <a:ext uri="{FF2B5EF4-FFF2-40B4-BE49-F238E27FC236}">
                <a16:creationId xmlns:a16="http://schemas.microsoft.com/office/drawing/2014/main" id="{CCBA185A-6773-9100-7724-1678B568ED85}"/>
              </a:ext>
            </a:extLst>
          </p:cNvPr>
          <p:cNvPicPr/>
          <p:nvPr/>
        </p:nvPicPr>
        <p:blipFill>
          <a:blip r:embed="rId3" cstate="print"/>
          <a:stretch>
            <a:fillRect/>
          </a:stretch>
        </p:blipFill>
        <p:spPr>
          <a:xfrm>
            <a:off x="-12356" y="1"/>
            <a:ext cx="6095999" cy="6857999"/>
          </a:xfrm>
          <a:prstGeom prst="rect">
            <a:avLst/>
          </a:prstGeom>
        </p:spPr>
      </p:pic>
      <p:pic>
        <p:nvPicPr>
          <p:cNvPr id="11" name="Picture 10" descr="A white outline of a syringe&#10;&#10;Description automatically generated">
            <a:extLst>
              <a:ext uri="{FF2B5EF4-FFF2-40B4-BE49-F238E27FC236}">
                <a16:creationId xmlns:a16="http://schemas.microsoft.com/office/drawing/2014/main" id="{89DACB12-798E-1261-220C-BC2BF47D93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4684" y="1961259"/>
            <a:ext cx="4038600" cy="4391177"/>
          </a:xfrm>
          <a:prstGeom prst="rect">
            <a:avLst/>
          </a:prstGeom>
        </p:spPr>
      </p:pic>
      <p:pic>
        <p:nvPicPr>
          <p:cNvPr id="12" name="Picture 11" descr="A hand holding a coin&#10;&#10;Description automatically generated">
            <a:extLst>
              <a:ext uri="{FF2B5EF4-FFF2-40B4-BE49-F238E27FC236}">
                <a16:creationId xmlns:a16="http://schemas.microsoft.com/office/drawing/2014/main" id="{44298C7E-DB58-DE16-8666-1EB1A918FE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54" y="505566"/>
            <a:ext cx="4488438" cy="3390900"/>
          </a:xfrm>
          <a:prstGeom prst="rect">
            <a:avLst/>
          </a:prstGeom>
        </p:spPr>
      </p:pic>
      <p:sp>
        <p:nvSpPr>
          <p:cNvPr id="2" name="TextBox 1">
            <a:extLst>
              <a:ext uri="{FF2B5EF4-FFF2-40B4-BE49-F238E27FC236}">
                <a16:creationId xmlns:a16="http://schemas.microsoft.com/office/drawing/2014/main" id="{1FA3214F-6998-919D-67AA-C46762E16044}"/>
              </a:ext>
            </a:extLst>
          </p:cNvPr>
          <p:cNvSpPr txBox="1"/>
          <p:nvPr/>
        </p:nvSpPr>
        <p:spPr>
          <a:xfrm>
            <a:off x="111141" y="6620651"/>
            <a:ext cx="1809703" cy="261610"/>
          </a:xfrm>
          <a:prstGeom prst="rect">
            <a:avLst/>
          </a:prstGeom>
          <a:noFill/>
        </p:spPr>
        <p:txBody>
          <a:bodyPr wrap="square" rtlCol="0">
            <a:spAutoFit/>
          </a:bodyPr>
          <a:lstStyle/>
          <a:p>
            <a:pPr algn="l"/>
            <a:r>
              <a:rPr lang="uk-UA"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6" name="TextBox 5">
            <a:extLst>
              <a:ext uri="{FF2B5EF4-FFF2-40B4-BE49-F238E27FC236}">
                <a16:creationId xmlns:a16="http://schemas.microsoft.com/office/drawing/2014/main" id="{DE9B1C34-66AE-2634-FC0D-4D8A16EC0C7E}"/>
              </a:ext>
            </a:extLst>
          </p:cNvPr>
          <p:cNvSpPr txBox="1"/>
          <p:nvPr/>
        </p:nvSpPr>
        <p:spPr>
          <a:xfrm>
            <a:off x="8305800" y="6557024"/>
            <a:ext cx="3886200" cy="253916"/>
          </a:xfrm>
          <a:prstGeom prst="rect">
            <a:avLst/>
          </a:prstGeom>
          <a:noFill/>
        </p:spPr>
        <p:txBody>
          <a:bodyPr wrap="square" rtlCol="0">
            <a:spAutoFit/>
          </a:bodyPr>
          <a:lstStyle/>
          <a:p>
            <a:pPr algn="r"/>
            <a:r>
              <a:rPr lang="uk-UA" sz="1050">
                <a:solidFill>
                  <a:schemeClr val="tx1">
                    <a:lumMod val="50000"/>
                    <a:lumOff val="50000"/>
                  </a:schemeClr>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3890512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17C14-407A-89AB-FF91-0641A8560ACC}"/>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2C8753A3-90CA-EA6F-7017-AF33AB801DA3}"/>
              </a:ext>
            </a:extLst>
          </p:cNvPr>
          <p:cNvGrpSpPr/>
          <p:nvPr/>
        </p:nvGrpSpPr>
        <p:grpSpPr>
          <a:xfrm>
            <a:off x="0" y="6255386"/>
            <a:ext cx="12192000" cy="602615"/>
            <a:chOff x="0" y="6255386"/>
            <a:chExt cx="12192000" cy="602615"/>
          </a:xfrm>
        </p:grpSpPr>
        <p:pic>
          <p:nvPicPr>
            <p:cNvPr id="3" name="object 3">
              <a:extLst>
                <a:ext uri="{FF2B5EF4-FFF2-40B4-BE49-F238E27FC236}">
                  <a16:creationId xmlns:a16="http://schemas.microsoft.com/office/drawing/2014/main" id="{53F0C73C-4B45-399B-9E3A-4F7D46749571}"/>
                </a:ext>
              </a:extLst>
            </p:cNvPr>
            <p:cNvPicPr/>
            <p:nvPr/>
          </p:nvPicPr>
          <p:blipFill>
            <a:blip r:embed="rId3" cstate="print"/>
            <a:stretch>
              <a:fillRect/>
            </a:stretch>
          </p:blipFill>
          <p:spPr>
            <a:xfrm>
              <a:off x="0" y="6284800"/>
              <a:ext cx="12191999" cy="573199"/>
            </a:xfrm>
            <a:prstGeom prst="rect">
              <a:avLst/>
            </a:prstGeom>
          </p:spPr>
        </p:pic>
        <p:sp>
          <p:nvSpPr>
            <p:cNvPr id="4" name="object 4">
              <a:extLst>
                <a:ext uri="{FF2B5EF4-FFF2-40B4-BE49-F238E27FC236}">
                  <a16:creationId xmlns:a16="http://schemas.microsoft.com/office/drawing/2014/main" id="{0DCBE638-1EBB-E0C7-780C-FB0FA51846DA}"/>
                </a:ext>
              </a:extLst>
            </p:cNvPr>
            <p:cNvSpPr/>
            <p:nvPr/>
          </p:nvSpPr>
          <p:spPr>
            <a:xfrm>
              <a:off x="0" y="6255386"/>
              <a:ext cx="12192000" cy="47625"/>
            </a:xfrm>
            <a:custGeom>
              <a:avLst/>
              <a:gdLst/>
              <a:ahLst/>
              <a:cxnLst/>
              <a:rect l="l" t="t" r="r" b="b"/>
              <a:pathLst>
                <a:path w="12192000" h="47625">
                  <a:moveTo>
                    <a:pt x="12191999" y="47099"/>
                  </a:moveTo>
                  <a:lnTo>
                    <a:pt x="0" y="47099"/>
                  </a:lnTo>
                  <a:lnTo>
                    <a:pt x="0" y="0"/>
                  </a:lnTo>
                  <a:lnTo>
                    <a:pt x="12191999" y="0"/>
                  </a:lnTo>
                  <a:lnTo>
                    <a:pt x="12191999" y="47099"/>
                  </a:lnTo>
                  <a:close/>
                </a:path>
              </a:pathLst>
            </a:custGeom>
            <a:solidFill>
              <a:srgbClr val="FCB537"/>
            </a:solidFill>
          </p:spPr>
          <p:txBody>
            <a:bodyPr wrap="square" lIns="0" tIns="0" rIns="0" bIns="0" rtlCol="0"/>
            <a:lstStyle/>
            <a:p>
              <a:endParaRPr/>
            </a:p>
          </p:txBody>
        </p:sp>
      </p:grpSp>
      <p:pic>
        <p:nvPicPr>
          <p:cNvPr id="5" name="object 5">
            <a:extLst>
              <a:ext uri="{FF2B5EF4-FFF2-40B4-BE49-F238E27FC236}">
                <a16:creationId xmlns:a16="http://schemas.microsoft.com/office/drawing/2014/main" id="{2F615FDD-EA74-FE83-DC60-78E5EB6E04DA}"/>
              </a:ext>
            </a:extLst>
          </p:cNvPr>
          <p:cNvPicPr/>
          <p:nvPr/>
        </p:nvPicPr>
        <p:blipFill>
          <a:blip r:embed="rId4" cstate="print"/>
          <a:stretch>
            <a:fillRect/>
          </a:stretch>
        </p:blipFill>
        <p:spPr>
          <a:xfrm>
            <a:off x="271208" y="470269"/>
            <a:ext cx="410366" cy="410366"/>
          </a:xfrm>
          <a:prstGeom prst="rect">
            <a:avLst/>
          </a:prstGeom>
        </p:spPr>
      </p:pic>
      <p:sp>
        <p:nvSpPr>
          <p:cNvPr id="6" name="object 6">
            <a:extLst>
              <a:ext uri="{FF2B5EF4-FFF2-40B4-BE49-F238E27FC236}">
                <a16:creationId xmlns:a16="http://schemas.microsoft.com/office/drawing/2014/main" id="{5DAC3CF0-8BED-5343-1198-65C9DF623F47}"/>
              </a:ext>
            </a:extLst>
          </p:cNvPr>
          <p:cNvSpPr txBox="1">
            <a:spLocks noGrp="1"/>
          </p:cNvSpPr>
          <p:nvPr>
            <p:ph type="title"/>
          </p:nvPr>
        </p:nvSpPr>
        <p:spPr>
          <a:xfrm>
            <a:off x="903707" y="-135700"/>
            <a:ext cx="10524699" cy="1071063"/>
          </a:xfrm>
          <a:prstGeom prst="rect">
            <a:avLst/>
          </a:prstGeom>
        </p:spPr>
        <p:txBody>
          <a:bodyPr vert="horz" wrap="square" lIns="0" tIns="478854" rIns="0" bIns="0" rtlCol="0">
            <a:spAutoFit/>
          </a:bodyPr>
          <a:lstStyle/>
          <a:p>
            <a:pPr marL="12700">
              <a:lnSpc>
                <a:spcPct val="114000"/>
              </a:lnSpc>
              <a:spcBef>
                <a:spcPts val="100"/>
              </a:spcBef>
            </a:pPr>
            <a:r>
              <a:rPr lang="uk-UA" sz="3600" dirty="0">
                <a:solidFill>
                  <a:srgbClr val="273070"/>
                </a:solidFill>
                <a:latin typeface="Roboto Slab" pitchFamily="2" charset="0"/>
                <a:cs typeface="Times New Roman"/>
              </a:rPr>
              <a:t>Оплата Вакцинації та </a:t>
            </a:r>
            <a:r>
              <a:rPr lang="uk-UA" sz="3600" dirty="0" err="1">
                <a:solidFill>
                  <a:srgbClr val="273070"/>
                </a:solidFill>
                <a:latin typeface="Roboto Slab" pitchFamily="2" charset="0"/>
                <a:cs typeface="Times New Roman"/>
              </a:rPr>
              <a:t>Скрінінгу</a:t>
            </a:r>
            <a:endParaRPr lang="uk-UA" sz="3600" dirty="0">
              <a:solidFill>
                <a:srgbClr val="273070"/>
              </a:solidFill>
              <a:latin typeface="Roboto Slab" pitchFamily="2" charset="0"/>
              <a:cs typeface="Times New Roman"/>
            </a:endParaRPr>
          </a:p>
        </p:txBody>
      </p:sp>
      <p:sp>
        <p:nvSpPr>
          <p:cNvPr id="21" name="object 10">
            <a:extLst>
              <a:ext uri="{FF2B5EF4-FFF2-40B4-BE49-F238E27FC236}">
                <a16:creationId xmlns:a16="http://schemas.microsoft.com/office/drawing/2014/main" id="{B1761229-A822-9308-84BC-1C0E8D97F2F2}"/>
              </a:ext>
            </a:extLst>
          </p:cNvPr>
          <p:cNvSpPr txBox="1"/>
          <p:nvPr/>
        </p:nvSpPr>
        <p:spPr>
          <a:xfrm>
            <a:off x="8833674" y="3429000"/>
            <a:ext cx="2139126" cy="1668598"/>
          </a:xfrm>
          <a:prstGeom prst="rect">
            <a:avLst/>
          </a:prstGeom>
        </p:spPr>
        <p:txBody>
          <a:bodyPr vert="horz" wrap="square" lIns="0" tIns="12700" rIns="0" bIns="0" rtlCol="0">
            <a:spAutoFit/>
          </a:bodyPr>
          <a:lstStyle/>
          <a:p>
            <a:pPr marL="244475" marR="5080" indent="-232410" algn="ctr">
              <a:lnSpc>
                <a:spcPct val="114000"/>
              </a:lnSpc>
              <a:spcBef>
                <a:spcPts val="100"/>
              </a:spcBef>
              <a:spcAft>
                <a:spcPts val="800"/>
              </a:spcAft>
            </a:pPr>
            <a:r>
              <a:rPr lang="uk-UA" sz="2400" dirty="0">
                <a:solidFill>
                  <a:schemeClr val="tx1">
                    <a:lumMod val="85000"/>
                    <a:lumOff val="15000"/>
                  </a:schemeClr>
                </a:solidFill>
                <a:latin typeface="Roboto Condensed Light" panose="02000000000000000000" pitchFamily="2" charset="0"/>
                <a:ea typeface="Roboto Condensed Light" panose="02000000000000000000" pitchFamily="2" charset="0"/>
                <a:cs typeface="Arial"/>
              </a:rPr>
              <a:t>Поговоріть зі своїм соціальним працівником</a:t>
            </a:r>
          </a:p>
        </p:txBody>
      </p:sp>
      <p:pic>
        <p:nvPicPr>
          <p:cNvPr id="28" name="object 16" descr="Call center with solid fill">
            <a:extLst>
              <a:ext uri="{FF2B5EF4-FFF2-40B4-BE49-F238E27FC236}">
                <a16:creationId xmlns:a16="http://schemas.microsoft.com/office/drawing/2014/main" id="{FD9E37C2-6183-BD7E-71F8-F555CC2E5635}"/>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113653" y="1992102"/>
            <a:ext cx="1375826" cy="1375826"/>
          </a:xfrm>
          <a:prstGeom prst="rect">
            <a:avLst/>
          </a:prstGeom>
        </p:spPr>
      </p:pic>
      <p:pic>
        <p:nvPicPr>
          <p:cNvPr id="31" name="object 21" descr="Home with solid fill">
            <a:extLst>
              <a:ext uri="{FF2B5EF4-FFF2-40B4-BE49-F238E27FC236}">
                <a16:creationId xmlns:a16="http://schemas.microsoft.com/office/drawing/2014/main" id="{02E827F5-68D8-616D-F8B0-FBAF41762789}"/>
              </a:ext>
            </a:extLst>
          </p:cNvPr>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638800" y="1981558"/>
            <a:ext cx="1220989" cy="1220989"/>
          </a:xfrm>
          <a:prstGeom prst="rect">
            <a:avLst/>
          </a:prstGeom>
        </p:spPr>
      </p:pic>
      <p:sp>
        <p:nvSpPr>
          <p:cNvPr id="33" name="object 10">
            <a:extLst>
              <a:ext uri="{FF2B5EF4-FFF2-40B4-BE49-F238E27FC236}">
                <a16:creationId xmlns:a16="http://schemas.microsoft.com/office/drawing/2014/main" id="{FCDEA998-CAE8-6D5E-002A-CF4DBECF0445}"/>
              </a:ext>
            </a:extLst>
          </p:cNvPr>
          <p:cNvSpPr txBox="1"/>
          <p:nvPr/>
        </p:nvSpPr>
        <p:spPr>
          <a:xfrm>
            <a:off x="5016392" y="3335131"/>
            <a:ext cx="2667000" cy="1196225"/>
          </a:xfrm>
          <a:prstGeom prst="rect">
            <a:avLst/>
          </a:prstGeom>
        </p:spPr>
        <p:txBody>
          <a:bodyPr vert="horz" wrap="square" lIns="0" tIns="12700" rIns="0" bIns="0" rtlCol="0">
            <a:spAutoFit/>
          </a:bodyPr>
          <a:lstStyle/>
          <a:p>
            <a:pPr marR="0" lvl="0" algn="ctr">
              <a:lnSpc>
                <a:spcPct val="114000"/>
              </a:lnSpc>
              <a:spcBef>
                <a:spcPts val="0"/>
              </a:spcBef>
              <a:spcAft>
                <a:spcPts val="800"/>
              </a:spcAft>
            </a:pPr>
            <a:r>
              <a:rPr lang="uk-UA"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Кваліфікований </a:t>
            </a:r>
            <a:r>
              <a:rPr lang="uk-UA" sz="2300"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Ф</a:t>
            </a:r>
            <a:r>
              <a:rPr lang="uk-UA"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едеральний </a:t>
            </a:r>
            <a:r>
              <a:rPr lang="uk-UA" sz="2300"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М</a:t>
            </a:r>
            <a:r>
              <a:rPr lang="uk-UA"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едичний </a:t>
            </a:r>
            <a:r>
              <a:rPr lang="uk-UA" sz="2300"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Ц</a:t>
            </a:r>
            <a:r>
              <a:rPr lang="uk-UA"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ентр </a:t>
            </a:r>
          </a:p>
        </p:txBody>
      </p:sp>
      <p:pic>
        <p:nvPicPr>
          <p:cNvPr id="7" name="object 21" descr="Heart with pulse with solid fill">
            <a:extLst>
              <a:ext uri="{FF2B5EF4-FFF2-40B4-BE49-F238E27FC236}">
                <a16:creationId xmlns:a16="http://schemas.microsoft.com/office/drawing/2014/main" id="{6F853A11-F3C7-88F5-B24E-5C06BFCF882C}"/>
              </a:ext>
            </a:extLst>
          </p:cNvPr>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210305" y="2001259"/>
            <a:ext cx="1375826" cy="1375826"/>
          </a:xfrm>
          <a:prstGeom prst="rect">
            <a:avLst/>
          </a:prstGeom>
        </p:spPr>
      </p:pic>
      <p:sp>
        <p:nvSpPr>
          <p:cNvPr id="8" name="object 10">
            <a:extLst>
              <a:ext uri="{FF2B5EF4-FFF2-40B4-BE49-F238E27FC236}">
                <a16:creationId xmlns:a16="http://schemas.microsoft.com/office/drawing/2014/main" id="{B711555D-5DCE-DDD2-6FA1-8190E0290665}"/>
              </a:ext>
            </a:extLst>
          </p:cNvPr>
          <p:cNvSpPr txBox="1"/>
          <p:nvPr/>
        </p:nvSpPr>
        <p:spPr>
          <a:xfrm>
            <a:off x="944278" y="3416695"/>
            <a:ext cx="3907881" cy="2105833"/>
          </a:xfrm>
          <a:prstGeom prst="rect">
            <a:avLst/>
          </a:prstGeom>
        </p:spPr>
        <p:txBody>
          <a:bodyPr vert="horz" wrap="square" lIns="0" tIns="12700" rIns="0" bIns="0" rtlCol="0">
            <a:spAutoFit/>
          </a:bodyPr>
          <a:lstStyle/>
          <a:p>
            <a:pPr marR="0" lvl="0" algn="ctr">
              <a:lnSpc>
                <a:spcPct val="114000"/>
              </a:lnSpc>
              <a:spcBef>
                <a:spcPts val="0"/>
              </a:spcBef>
              <a:spcAft>
                <a:spcPts val="800"/>
              </a:spcAft>
            </a:pPr>
            <a:r>
              <a:rPr lang="uk-UA"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Medicaid</a:t>
            </a:r>
          </a:p>
          <a:p>
            <a:pPr marL="742950" marR="0" lvl="1" indent="-285750" algn="l">
              <a:lnSpc>
                <a:spcPct val="114000"/>
              </a:lnSpc>
              <a:spcBef>
                <a:spcPts val="0"/>
              </a:spcBef>
              <a:spcAft>
                <a:spcPts val="800"/>
              </a:spcAft>
              <a:buFont typeface="Courier New" panose="02070309020205020404" pitchFamily="49" charset="0"/>
              <a:buChar char="o"/>
            </a:pPr>
            <a:r>
              <a:rPr lang="uk-UA"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Люди, які прибувають із 1 жовтня 2023 року, можуть не мати права на цю програму. </a:t>
            </a:r>
          </a:p>
        </p:txBody>
      </p:sp>
      <p:sp>
        <p:nvSpPr>
          <p:cNvPr id="9" name="TextBox 8">
            <a:extLst>
              <a:ext uri="{FF2B5EF4-FFF2-40B4-BE49-F238E27FC236}">
                <a16:creationId xmlns:a16="http://schemas.microsoft.com/office/drawing/2014/main" id="{808F1F7D-8024-85FE-B122-C142D7AB90B3}"/>
              </a:ext>
            </a:extLst>
          </p:cNvPr>
          <p:cNvSpPr txBox="1"/>
          <p:nvPr/>
        </p:nvSpPr>
        <p:spPr>
          <a:xfrm>
            <a:off x="111141" y="6620651"/>
            <a:ext cx="1809703" cy="261610"/>
          </a:xfrm>
          <a:prstGeom prst="rect">
            <a:avLst/>
          </a:prstGeom>
          <a:noFill/>
        </p:spPr>
        <p:txBody>
          <a:bodyPr wrap="square" rtlCol="0">
            <a:spAutoFit/>
          </a:bodyPr>
          <a:lstStyle/>
          <a:p>
            <a:pPr algn="l"/>
            <a:r>
              <a:rPr lang="uk-UA"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10" name="TextBox 9">
            <a:extLst>
              <a:ext uri="{FF2B5EF4-FFF2-40B4-BE49-F238E27FC236}">
                <a16:creationId xmlns:a16="http://schemas.microsoft.com/office/drawing/2014/main" id="{53B97504-88AB-BBE4-8981-1D05698DCFDB}"/>
              </a:ext>
            </a:extLst>
          </p:cNvPr>
          <p:cNvSpPr txBox="1"/>
          <p:nvPr/>
        </p:nvSpPr>
        <p:spPr>
          <a:xfrm>
            <a:off x="8305800" y="6557024"/>
            <a:ext cx="3886200" cy="253916"/>
          </a:xfrm>
          <a:prstGeom prst="rect">
            <a:avLst/>
          </a:prstGeom>
          <a:noFill/>
        </p:spPr>
        <p:txBody>
          <a:bodyPr wrap="square" rtlCol="0">
            <a:spAutoFit/>
          </a:bodyPr>
          <a:lstStyle/>
          <a:p>
            <a:pPr algn="r"/>
            <a:r>
              <a:rPr lang="uk-UA" sz="105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214010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23701-A060-E771-04B4-9C870A8F1EF0}"/>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EDBA7CE7-81E4-4174-6173-3CC464AC302C}"/>
              </a:ext>
            </a:extLst>
          </p:cNvPr>
          <p:cNvPicPr/>
          <p:nvPr/>
        </p:nvPicPr>
        <p:blipFill>
          <a:blip r:embed="rId3" cstate="print"/>
          <a:stretch>
            <a:fillRect/>
          </a:stretch>
        </p:blipFill>
        <p:spPr>
          <a:xfrm>
            <a:off x="634209" y="2471205"/>
            <a:ext cx="410366" cy="410365"/>
          </a:xfrm>
          <a:prstGeom prst="rect">
            <a:avLst/>
          </a:prstGeom>
        </p:spPr>
      </p:pic>
      <p:sp>
        <p:nvSpPr>
          <p:cNvPr id="4" name="object 4">
            <a:extLst>
              <a:ext uri="{FF2B5EF4-FFF2-40B4-BE49-F238E27FC236}">
                <a16:creationId xmlns:a16="http://schemas.microsoft.com/office/drawing/2014/main" id="{BC8679FE-0E42-A89D-39F2-41C2DA6EDC0E}"/>
              </a:ext>
            </a:extLst>
          </p:cNvPr>
          <p:cNvSpPr txBox="1">
            <a:spLocks noGrp="1"/>
          </p:cNvSpPr>
          <p:nvPr>
            <p:ph type="title"/>
          </p:nvPr>
        </p:nvSpPr>
        <p:spPr>
          <a:xfrm>
            <a:off x="1219200" y="2362200"/>
            <a:ext cx="4527550" cy="1357616"/>
          </a:xfrm>
          <a:prstGeom prst="rect">
            <a:avLst/>
          </a:prstGeom>
        </p:spPr>
        <p:txBody>
          <a:bodyPr vert="horz" wrap="square" lIns="0" tIns="12700" rIns="0" bIns="0" rtlCol="0">
            <a:spAutoFit/>
          </a:bodyPr>
          <a:lstStyle/>
          <a:p>
            <a:pPr marL="12700" marR="5080">
              <a:lnSpc>
                <a:spcPct val="114000"/>
              </a:lnSpc>
              <a:spcBef>
                <a:spcPts val="100"/>
              </a:spcBef>
            </a:pPr>
            <a:r>
              <a:rPr lang="uk-UA" sz="4000" dirty="0">
                <a:solidFill>
                  <a:srgbClr val="273468"/>
                </a:solidFill>
                <a:latin typeface="Roboto Slab" pitchFamily="2" charset="0"/>
                <a:cs typeface="Times New Roman"/>
              </a:rPr>
              <a:t>Де Підтвердити Атестацію?</a:t>
            </a:r>
          </a:p>
        </p:txBody>
      </p:sp>
      <p:pic>
        <p:nvPicPr>
          <p:cNvPr id="6" name="object 2">
            <a:extLst>
              <a:ext uri="{FF2B5EF4-FFF2-40B4-BE49-F238E27FC236}">
                <a16:creationId xmlns:a16="http://schemas.microsoft.com/office/drawing/2014/main" id="{2F9AA9A8-1678-A900-0F92-E82F804C00F0}"/>
              </a:ext>
            </a:extLst>
          </p:cNvPr>
          <p:cNvPicPr/>
          <p:nvPr/>
        </p:nvPicPr>
        <p:blipFill>
          <a:blip r:embed="rId4" cstate="print"/>
          <a:stretch>
            <a:fillRect/>
          </a:stretch>
        </p:blipFill>
        <p:spPr>
          <a:xfrm>
            <a:off x="6096001" y="0"/>
            <a:ext cx="6095999" cy="6857999"/>
          </a:xfrm>
          <a:prstGeom prst="rect">
            <a:avLst/>
          </a:prstGeom>
        </p:spPr>
      </p:pic>
      <p:pic>
        <p:nvPicPr>
          <p:cNvPr id="9" name="Picture 8" descr="A white line drawing of a document with a stamp&#10;&#10;Description automatically generated">
            <a:extLst>
              <a:ext uri="{FF2B5EF4-FFF2-40B4-BE49-F238E27FC236}">
                <a16:creationId xmlns:a16="http://schemas.microsoft.com/office/drawing/2014/main" id="{4D1D9928-FF96-E659-7D0A-1EE44FB3C6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4376" y="1097400"/>
            <a:ext cx="5473007" cy="4693799"/>
          </a:xfrm>
          <a:prstGeom prst="rect">
            <a:avLst/>
          </a:prstGeom>
        </p:spPr>
      </p:pic>
      <p:sp>
        <p:nvSpPr>
          <p:cNvPr id="10" name="object 7">
            <a:extLst>
              <a:ext uri="{FF2B5EF4-FFF2-40B4-BE49-F238E27FC236}">
                <a16:creationId xmlns:a16="http://schemas.microsoft.com/office/drawing/2014/main" id="{DC199C0E-F563-E48A-8368-09979FAB7905}"/>
              </a:ext>
            </a:extLst>
          </p:cNvPr>
          <p:cNvSpPr txBox="1"/>
          <p:nvPr/>
        </p:nvSpPr>
        <p:spPr>
          <a:xfrm>
            <a:off x="1219200" y="3830170"/>
            <a:ext cx="3733800" cy="471026"/>
          </a:xfrm>
          <a:prstGeom prst="rect">
            <a:avLst/>
          </a:prstGeom>
        </p:spPr>
        <p:txBody>
          <a:bodyPr vert="horz" wrap="square" lIns="0" tIns="12700" rIns="0" bIns="0" rtlCol="0">
            <a:spAutoFit/>
          </a:bodyPr>
          <a:lstStyle/>
          <a:p>
            <a:pPr marR="0" lvl="0">
              <a:lnSpc>
                <a:spcPct val="114000"/>
              </a:lnSpc>
              <a:spcBef>
                <a:spcPts val="0"/>
              </a:spcBef>
              <a:spcAft>
                <a:spcPts val="0"/>
              </a:spcAft>
            </a:pPr>
            <a:r>
              <a:rPr lang="uk-UA" sz="2800" dirty="0">
                <a:solidFill>
                  <a:srgbClr val="009A9E"/>
                </a:solidFill>
                <a:effectLst/>
                <a:latin typeface="Roboto Condensed" panose="02000000000000000000" pitchFamily="2" charset="0"/>
                <a:ea typeface="Roboto Condensed" panose="02000000000000000000" pitchFamily="2" charset="0"/>
                <a:cs typeface="Calibri" panose="020F0502020204030204" pitchFamily="34" charset="0"/>
              </a:rPr>
              <a:t>Особистий кабінет </a:t>
            </a:r>
            <a:r>
              <a:rPr lang="uk-UA" sz="2800" dirty="0" err="1">
                <a:solidFill>
                  <a:srgbClr val="009A9E"/>
                </a:solidFill>
                <a:effectLst/>
                <a:latin typeface="Roboto Condensed" panose="02000000000000000000" pitchFamily="2" charset="0"/>
                <a:ea typeface="Roboto Condensed" panose="02000000000000000000" pitchFamily="2" charset="0"/>
                <a:cs typeface="Calibri" panose="020F0502020204030204" pitchFamily="34" charset="0"/>
              </a:rPr>
              <a:t>USCIS</a:t>
            </a:r>
            <a:r>
              <a:rPr lang="uk-UA" sz="2800" dirty="0">
                <a:solidFill>
                  <a:srgbClr val="009A9E"/>
                </a:solidFill>
                <a:effectLst/>
                <a:latin typeface="Roboto Condensed" panose="02000000000000000000" pitchFamily="2" charset="0"/>
                <a:ea typeface="Roboto Condensed" panose="02000000000000000000" pitchFamily="2" charset="0"/>
                <a:cs typeface="Calibri" panose="020F0502020204030204" pitchFamily="34" charset="0"/>
              </a:rPr>
              <a:t> </a:t>
            </a:r>
          </a:p>
        </p:txBody>
      </p:sp>
      <p:sp>
        <p:nvSpPr>
          <p:cNvPr id="2" name="TextBox 1">
            <a:extLst>
              <a:ext uri="{FF2B5EF4-FFF2-40B4-BE49-F238E27FC236}">
                <a16:creationId xmlns:a16="http://schemas.microsoft.com/office/drawing/2014/main" id="{27009833-463E-2FB8-9FAE-8DAA0A25FD6B}"/>
              </a:ext>
            </a:extLst>
          </p:cNvPr>
          <p:cNvSpPr txBox="1"/>
          <p:nvPr/>
        </p:nvSpPr>
        <p:spPr>
          <a:xfrm>
            <a:off x="111141" y="6620651"/>
            <a:ext cx="1809703" cy="261610"/>
          </a:xfrm>
          <a:prstGeom prst="rect">
            <a:avLst/>
          </a:prstGeom>
          <a:noFill/>
        </p:spPr>
        <p:txBody>
          <a:bodyPr wrap="square" rtlCol="0">
            <a:spAutoFit/>
          </a:bodyPr>
          <a:lstStyle/>
          <a:p>
            <a:pPr algn="l"/>
            <a:r>
              <a:rPr lang="uk-UA" sz="1050" i="1">
                <a:solidFill>
                  <a:schemeClr val="tx1">
                    <a:lumMod val="50000"/>
                    <a:lumOff val="50000"/>
                  </a:schemeClr>
                </a:solidFill>
                <a:latin typeface="Roboto Condensed Light" panose="02000000000000000000" pitchFamily="2" charset="0"/>
                <a:ea typeface="Roboto Condensed Light" panose="02000000000000000000" pitchFamily="2" charset="0"/>
              </a:rPr>
              <a:t>Last Updated: Feb. 9, 2024</a:t>
            </a:r>
          </a:p>
        </p:txBody>
      </p:sp>
      <p:sp>
        <p:nvSpPr>
          <p:cNvPr id="7" name="TextBox 6">
            <a:extLst>
              <a:ext uri="{FF2B5EF4-FFF2-40B4-BE49-F238E27FC236}">
                <a16:creationId xmlns:a16="http://schemas.microsoft.com/office/drawing/2014/main" id="{E5B94E2F-D339-7A8A-5496-2EB9D1F18110}"/>
              </a:ext>
            </a:extLst>
          </p:cNvPr>
          <p:cNvSpPr txBox="1"/>
          <p:nvPr/>
        </p:nvSpPr>
        <p:spPr>
          <a:xfrm>
            <a:off x="8305800" y="6557024"/>
            <a:ext cx="3886200" cy="253916"/>
          </a:xfrm>
          <a:prstGeom prst="rect">
            <a:avLst/>
          </a:prstGeom>
          <a:noFill/>
        </p:spPr>
        <p:txBody>
          <a:bodyPr wrap="square" rtlCol="0">
            <a:spAutoFit/>
          </a:bodyPr>
          <a:lstStyle/>
          <a:p>
            <a:pPr algn="r"/>
            <a:r>
              <a:rPr lang="uk-UA" sz="105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1609667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A1DA6-F399-BDC3-1946-95AB0F737E03}"/>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190CFBA3-D727-9BE4-2ADE-03A41855060F}"/>
              </a:ext>
            </a:extLst>
          </p:cNvPr>
          <p:cNvPicPr/>
          <p:nvPr/>
        </p:nvPicPr>
        <p:blipFill>
          <a:blip r:embed="rId3" cstate="print"/>
          <a:stretch>
            <a:fillRect/>
          </a:stretch>
        </p:blipFill>
        <p:spPr>
          <a:xfrm>
            <a:off x="6614861" y="1600200"/>
            <a:ext cx="410366" cy="410365"/>
          </a:xfrm>
          <a:prstGeom prst="rect">
            <a:avLst/>
          </a:prstGeom>
        </p:spPr>
      </p:pic>
      <p:sp>
        <p:nvSpPr>
          <p:cNvPr id="4" name="object 4">
            <a:extLst>
              <a:ext uri="{FF2B5EF4-FFF2-40B4-BE49-F238E27FC236}">
                <a16:creationId xmlns:a16="http://schemas.microsoft.com/office/drawing/2014/main" id="{F3ED4304-370D-25EE-F9A8-464CC9E4BC2D}"/>
              </a:ext>
            </a:extLst>
          </p:cNvPr>
          <p:cNvSpPr txBox="1">
            <a:spLocks noGrp="1"/>
          </p:cNvSpPr>
          <p:nvPr>
            <p:ph type="title"/>
          </p:nvPr>
        </p:nvSpPr>
        <p:spPr>
          <a:xfrm>
            <a:off x="7278390" y="1458288"/>
            <a:ext cx="4527550" cy="2761077"/>
          </a:xfrm>
          <a:prstGeom prst="rect">
            <a:avLst/>
          </a:prstGeom>
        </p:spPr>
        <p:txBody>
          <a:bodyPr vert="horz" wrap="square" lIns="0" tIns="12700" rIns="0" bIns="0" rtlCol="0">
            <a:spAutoFit/>
          </a:bodyPr>
          <a:lstStyle/>
          <a:p>
            <a:pPr marL="12700" marR="5080">
              <a:lnSpc>
                <a:spcPct val="114000"/>
              </a:lnSpc>
              <a:spcBef>
                <a:spcPts val="100"/>
              </a:spcBef>
            </a:pPr>
            <a:r>
              <a:rPr lang="uk-UA" sz="4000" dirty="0">
                <a:solidFill>
                  <a:srgbClr val="273468"/>
                </a:solidFill>
                <a:latin typeface="Roboto Slab" pitchFamily="2" charset="0"/>
                <a:cs typeface="Times New Roman"/>
              </a:rPr>
              <a:t>Що станеться, якщо я не дотримуюся вимог?</a:t>
            </a:r>
          </a:p>
        </p:txBody>
      </p:sp>
      <p:pic>
        <p:nvPicPr>
          <p:cNvPr id="9" name="object 2">
            <a:extLst>
              <a:ext uri="{FF2B5EF4-FFF2-40B4-BE49-F238E27FC236}">
                <a16:creationId xmlns:a16="http://schemas.microsoft.com/office/drawing/2014/main" id="{4BA1713F-6983-D4D8-2F16-C713D32F952D}"/>
              </a:ext>
            </a:extLst>
          </p:cNvPr>
          <p:cNvPicPr/>
          <p:nvPr/>
        </p:nvPicPr>
        <p:blipFill>
          <a:blip r:embed="rId4" cstate="print"/>
          <a:stretch>
            <a:fillRect/>
          </a:stretch>
        </p:blipFill>
        <p:spPr>
          <a:xfrm>
            <a:off x="-12356" y="1"/>
            <a:ext cx="6095999" cy="6857999"/>
          </a:xfrm>
          <a:prstGeom prst="rect">
            <a:avLst/>
          </a:prstGeom>
        </p:spPr>
      </p:pic>
      <p:pic>
        <p:nvPicPr>
          <p:cNvPr id="6" name="Picture 5" descr="A white sign with a exclamation mark&#10;&#10;Description automatically generated">
            <a:extLst>
              <a:ext uri="{FF2B5EF4-FFF2-40B4-BE49-F238E27FC236}">
                <a16:creationId xmlns:a16="http://schemas.microsoft.com/office/drawing/2014/main" id="{6825A4B8-2B7A-2234-0A7E-BA7FC4FB83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963" y="838200"/>
            <a:ext cx="5740481" cy="4743450"/>
          </a:xfrm>
          <a:prstGeom prst="rect">
            <a:avLst/>
          </a:prstGeom>
        </p:spPr>
      </p:pic>
      <p:sp>
        <p:nvSpPr>
          <p:cNvPr id="7" name="object 7">
            <a:extLst>
              <a:ext uri="{FF2B5EF4-FFF2-40B4-BE49-F238E27FC236}">
                <a16:creationId xmlns:a16="http://schemas.microsoft.com/office/drawing/2014/main" id="{5674EAAA-3400-6B76-EEA5-E8B039136498}"/>
              </a:ext>
            </a:extLst>
          </p:cNvPr>
          <p:cNvSpPr txBox="1"/>
          <p:nvPr/>
        </p:nvSpPr>
        <p:spPr>
          <a:xfrm>
            <a:off x="7278390" y="4419600"/>
            <a:ext cx="3733800" cy="874598"/>
          </a:xfrm>
          <a:prstGeom prst="rect">
            <a:avLst/>
          </a:prstGeom>
        </p:spPr>
        <p:txBody>
          <a:bodyPr vert="horz" wrap="square" lIns="0" tIns="12700" rIns="0" bIns="0" rtlCol="0">
            <a:spAutoFit/>
          </a:bodyPr>
          <a:lstStyle/>
          <a:p>
            <a:pPr marR="0" lvl="0">
              <a:spcBef>
                <a:spcPts val="0"/>
              </a:spcBef>
              <a:spcAft>
                <a:spcPts val="0"/>
              </a:spcAft>
            </a:pPr>
            <a:r>
              <a:rPr lang="uk-UA" sz="2800" dirty="0">
                <a:solidFill>
                  <a:srgbClr val="009A9E"/>
                </a:solidFill>
                <a:effectLst/>
                <a:latin typeface="Roboto Condensed" panose="02000000000000000000" pitchFamily="2" charset="0"/>
                <a:ea typeface="Roboto Condensed" panose="02000000000000000000" pitchFamily="2" charset="0"/>
                <a:cs typeface="Calibri" panose="020F0502020204030204" pitchFamily="34" charset="0"/>
              </a:rPr>
              <a:t>Ваш гуманітарний пароль може опинитися під загрозою</a:t>
            </a:r>
          </a:p>
        </p:txBody>
      </p:sp>
      <p:sp>
        <p:nvSpPr>
          <p:cNvPr id="2" name="TextBox 1">
            <a:extLst>
              <a:ext uri="{FF2B5EF4-FFF2-40B4-BE49-F238E27FC236}">
                <a16:creationId xmlns:a16="http://schemas.microsoft.com/office/drawing/2014/main" id="{A41DE03A-9892-6BD8-63E1-A1E96D575739}"/>
              </a:ext>
            </a:extLst>
          </p:cNvPr>
          <p:cNvSpPr txBox="1"/>
          <p:nvPr/>
        </p:nvSpPr>
        <p:spPr>
          <a:xfrm>
            <a:off x="111141" y="6620651"/>
            <a:ext cx="1809703" cy="261610"/>
          </a:xfrm>
          <a:prstGeom prst="rect">
            <a:avLst/>
          </a:prstGeom>
          <a:noFill/>
        </p:spPr>
        <p:txBody>
          <a:bodyPr wrap="square" rtlCol="0">
            <a:spAutoFit/>
          </a:bodyPr>
          <a:lstStyle/>
          <a:p>
            <a:pPr algn="l"/>
            <a:r>
              <a:rPr lang="uk-UA"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8" name="TextBox 7">
            <a:extLst>
              <a:ext uri="{FF2B5EF4-FFF2-40B4-BE49-F238E27FC236}">
                <a16:creationId xmlns:a16="http://schemas.microsoft.com/office/drawing/2014/main" id="{36CA0871-7E57-777B-0C93-36FB3454F53B}"/>
              </a:ext>
            </a:extLst>
          </p:cNvPr>
          <p:cNvSpPr txBox="1"/>
          <p:nvPr/>
        </p:nvSpPr>
        <p:spPr>
          <a:xfrm>
            <a:off x="8305800" y="6557024"/>
            <a:ext cx="3886200" cy="253916"/>
          </a:xfrm>
          <a:prstGeom prst="rect">
            <a:avLst/>
          </a:prstGeom>
          <a:noFill/>
        </p:spPr>
        <p:txBody>
          <a:bodyPr wrap="square" rtlCol="0">
            <a:spAutoFit/>
          </a:bodyPr>
          <a:lstStyle/>
          <a:p>
            <a:pPr algn="r"/>
            <a:r>
              <a:rPr lang="uk-UA" sz="1050">
                <a:solidFill>
                  <a:schemeClr val="tx1">
                    <a:lumMod val="50000"/>
                    <a:lumOff val="50000"/>
                  </a:schemeClr>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389435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808CE-C2F8-6746-1A79-07B6C7E76DE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8345D076-CACB-E71D-650F-E47F274EC4D1}"/>
              </a:ext>
            </a:extLst>
          </p:cNvPr>
          <p:cNvPicPr/>
          <p:nvPr/>
        </p:nvPicPr>
        <p:blipFill>
          <a:blip r:embed="rId3" cstate="print"/>
          <a:stretch>
            <a:fillRect/>
          </a:stretch>
        </p:blipFill>
        <p:spPr>
          <a:xfrm>
            <a:off x="0" y="24262"/>
            <a:ext cx="12191999" cy="6857999"/>
          </a:xfrm>
          <a:prstGeom prst="rect">
            <a:avLst/>
          </a:prstGeom>
        </p:spPr>
      </p:pic>
      <p:sp>
        <p:nvSpPr>
          <p:cNvPr id="4" name="object 4">
            <a:extLst>
              <a:ext uri="{FF2B5EF4-FFF2-40B4-BE49-F238E27FC236}">
                <a16:creationId xmlns:a16="http://schemas.microsoft.com/office/drawing/2014/main" id="{85966037-4E4D-6A9F-74FA-EE41B18A510B}"/>
              </a:ext>
            </a:extLst>
          </p:cNvPr>
          <p:cNvSpPr/>
          <p:nvPr/>
        </p:nvSpPr>
        <p:spPr>
          <a:xfrm>
            <a:off x="3071176" y="3700629"/>
            <a:ext cx="6049645" cy="47625"/>
          </a:xfrm>
          <a:custGeom>
            <a:avLst/>
            <a:gdLst/>
            <a:ahLst/>
            <a:cxnLst/>
            <a:rect l="l" t="t" r="r" b="b"/>
            <a:pathLst>
              <a:path w="6049645" h="47625">
                <a:moveTo>
                  <a:pt x="6049499" y="47099"/>
                </a:moveTo>
                <a:lnTo>
                  <a:pt x="0" y="47099"/>
                </a:lnTo>
                <a:lnTo>
                  <a:pt x="0" y="0"/>
                </a:lnTo>
                <a:lnTo>
                  <a:pt x="6049499" y="0"/>
                </a:lnTo>
                <a:lnTo>
                  <a:pt x="6049499" y="47099"/>
                </a:lnTo>
                <a:close/>
              </a:path>
            </a:pathLst>
          </a:custGeom>
          <a:solidFill>
            <a:srgbClr val="FCB537"/>
          </a:solidFill>
        </p:spPr>
        <p:txBody>
          <a:bodyPr wrap="square" lIns="0" tIns="0" rIns="0" bIns="0" rtlCol="0"/>
          <a:lstStyle/>
          <a:p>
            <a:endParaRPr/>
          </a:p>
        </p:txBody>
      </p:sp>
      <p:sp>
        <p:nvSpPr>
          <p:cNvPr id="5" name="object 5">
            <a:extLst>
              <a:ext uri="{FF2B5EF4-FFF2-40B4-BE49-F238E27FC236}">
                <a16:creationId xmlns:a16="http://schemas.microsoft.com/office/drawing/2014/main" id="{3376CE93-4859-A45E-F5B0-13CA33FF51A8}"/>
              </a:ext>
            </a:extLst>
          </p:cNvPr>
          <p:cNvSpPr txBox="1">
            <a:spLocks noGrp="1"/>
          </p:cNvSpPr>
          <p:nvPr>
            <p:ph type="ctrTitle"/>
          </p:nvPr>
        </p:nvSpPr>
        <p:spPr>
          <a:xfrm>
            <a:off x="1219200" y="929806"/>
            <a:ext cx="9563100" cy="2770823"/>
          </a:xfrm>
          <a:prstGeom prst="rect">
            <a:avLst/>
          </a:prstGeom>
        </p:spPr>
        <p:txBody>
          <a:bodyPr vert="horz" wrap="square" lIns="0" tIns="12700" rIns="0" bIns="0" rtlCol="0">
            <a:spAutoFit/>
          </a:bodyPr>
          <a:lstStyle/>
          <a:p>
            <a:pPr marL="12065" marR="5080" algn="ctr">
              <a:lnSpc>
                <a:spcPct val="114000"/>
              </a:lnSpc>
              <a:spcBef>
                <a:spcPts val="100"/>
              </a:spcBef>
            </a:pPr>
            <a:r>
              <a:rPr lang="uk-UA" sz="4000" dirty="0">
                <a:effectLst/>
                <a:latin typeface="Roboto Slab" pitchFamily="2" charset="0"/>
                <a:ea typeface="Roboto Slab" pitchFamily="2" charset="0"/>
              </a:rPr>
              <a:t>Медичні вимоги для підтримання статусу пароля в США за програмою «Єднання заради України» </a:t>
            </a:r>
            <a:br>
              <a:rPr lang="en-US" sz="4000" dirty="0">
                <a:effectLst/>
                <a:latin typeface="Roboto Slab" pitchFamily="2" charset="0"/>
                <a:ea typeface="Roboto Slab" pitchFamily="2" charset="0"/>
              </a:rPr>
            </a:br>
            <a:r>
              <a:rPr lang="uk-UA" sz="4000" dirty="0">
                <a:effectLst/>
                <a:latin typeface="Roboto Slab" pitchFamily="2" charset="0"/>
                <a:ea typeface="Roboto Slab" pitchFamily="2" charset="0"/>
              </a:rPr>
              <a:t>(</a:t>
            </a:r>
            <a:r>
              <a:rPr lang="uk-UA" sz="4000" dirty="0" err="1">
                <a:effectLst/>
                <a:latin typeface="Roboto Slab" pitchFamily="2" charset="0"/>
                <a:ea typeface="Roboto Slab" pitchFamily="2" charset="0"/>
              </a:rPr>
              <a:t>Uniting</a:t>
            </a:r>
            <a:r>
              <a:rPr lang="uk-UA" sz="4000" dirty="0">
                <a:effectLst/>
                <a:latin typeface="Roboto Slab" pitchFamily="2" charset="0"/>
                <a:ea typeface="Roboto Slab" pitchFamily="2" charset="0"/>
              </a:rPr>
              <a:t> </a:t>
            </a:r>
            <a:r>
              <a:rPr lang="uk-UA" sz="4000" dirty="0" err="1">
                <a:effectLst/>
                <a:latin typeface="Roboto Slab" pitchFamily="2" charset="0"/>
                <a:ea typeface="Roboto Slab" pitchFamily="2" charset="0"/>
              </a:rPr>
              <a:t>for</a:t>
            </a:r>
            <a:r>
              <a:rPr lang="uk-UA" sz="4000" dirty="0">
                <a:effectLst/>
                <a:latin typeface="Roboto Slab" pitchFamily="2" charset="0"/>
                <a:ea typeface="Roboto Slab" pitchFamily="2" charset="0"/>
              </a:rPr>
              <a:t> </a:t>
            </a:r>
            <a:r>
              <a:rPr lang="uk-UA" sz="4000" dirty="0" err="1">
                <a:effectLst/>
                <a:latin typeface="Roboto Slab" pitchFamily="2" charset="0"/>
                <a:ea typeface="Roboto Slab" pitchFamily="2" charset="0"/>
              </a:rPr>
              <a:t>Ukraine</a:t>
            </a:r>
            <a:r>
              <a:rPr lang="uk-UA" sz="4000" dirty="0">
                <a:effectLst/>
                <a:latin typeface="Roboto Slab" pitchFamily="2" charset="0"/>
                <a:ea typeface="Roboto Slab" pitchFamily="2" charset="0"/>
              </a:rPr>
              <a:t>) </a:t>
            </a:r>
          </a:p>
        </p:txBody>
      </p:sp>
      <p:sp>
        <p:nvSpPr>
          <p:cNvPr id="6" name="TextBox 5">
            <a:extLst>
              <a:ext uri="{FF2B5EF4-FFF2-40B4-BE49-F238E27FC236}">
                <a16:creationId xmlns:a16="http://schemas.microsoft.com/office/drawing/2014/main" id="{64BC0D75-8231-E1E6-6015-FA1794E8804D}"/>
              </a:ext>
            </a:extLst>
          </p:cNvPr>
          <p:cNvSpPr txBox="1"/>
          <p:nvPr/>
        </p:nvSpPr>
        <p:spPr>
          <a:xfrm>
            <a:off x="111141" y="6620651"/>
            <a:ext cx="1809703" cy="261610"/>
          </a:xfrm>
          <a:prstGeom prst="rect">
            <a:avLst/>
          </a:prstGeom>
          <a:noFill/>
        </p:spPr>
        <p:txBody>
          <a:bodyPr wrap="square" rtlCol="0">
            <a:spAutoFit/>
          </a:bodyPr>
          <a:lstStyle/>
          <a:p>
            <a:pPr algn="l"/>
            <a:r>
              <a:rPr lang="uk-UA"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8" name="TextBox 7">
            <a:extLst>
              <a:ext uri="{FF2B5EF4-FFF2-40B4-BE49-F238E27FC236}">
                <a16:creationId xmlns:a16="http://schemas.microsoft.com/office/drawing/2014/main" id="{66B0B51E-82F9-71A6-D403-261DD510ACA0}"/>
              </a:ext>
            </a:extLst>
          </p:cNvPr>
          <p:cNvSpPr txBox="1"/>
          <p:nvPr/>
        </p:nvSpPr>
        <p:spPr>
          <a:xfrm>
            <a:off x="8305800" y="6563333"/>
            <a:ext cx="3886200" cy="253916"/>
          </a:xfrm>
          <a:prstGeom prst="rect">
            <a:avLst/>
          </a:prstGeom>
          <a:noFill/>
        </p:spPr>
        <p:txBody>
          <a:bodyPr wrap="square" rtlCol="0">
            <a:spAutoFit/>
          </a:bodyPr>
          <a:lstStyle/>
          <a:p>
            <a:pPr algn="r"/>
            <a:r>
              <a:rPr lang="uk-UA" sz="105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2945888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7FD38-D866-2E08-4817-CC84488C0A12}"/>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EB3BF3B8-8AC4-0AA3-3B02-5CC6A3FA5283}"/>
              </a:ext>
            </a:extLst>
          </p:cNvPr>
          <p:cNvPicPr/>
          <p:nvPr/>
        </p:nvPicPr>
        <p:blipFill>
          <a:blip r:embed="rId2" cstate="print"/>
          <a:stretch>
            <a:fillRect/>
          </a:stretch>
        </p:blipFill>
        <p:spPr>
          <a:xfrm>
            <a:off x="0" y="0"/>
            <a:ext cx="12191999" cy="6857999"/>
          </a:xfrm>
          <a:prstGeom prst="rect">
            <a:avLst/>
          </a:prstGeom>
        </p:spPr>
      </p:pic>
      <p:sp>
        <p:nvSpPr>
          <p:cNvPr id="4" name="object 4">
            <a:extLst>
              <a:ext uri="{FF2B5EF4-FFF2-40B4-BE49-F238E27FC236}">
                <a16:creationId xmlns:a16="http://schemas.microsoft.com/office/drawing/2014/main" id="{A51E647F-6F48-C745-64C3-39071CFAF2E3}"/>
              </a:ext>
            </a:extLst>
          </p:cNvPr>
          <p:cNvSpPr/>
          <p:nvPr/>
        </p:nvSpPr>
        <p:spPr>
          <a:xfrm>
            <a:off x="3128453" y="4071611"/>
            <a:ext cx="6049645" cy="47625"/>
          </a:xfrm>
          <a:custGeom>
            <a:avLst/>
            <a:gdLst/>
            <a:ahLst/>
            <a:cxnLst/>
            <a:rect l="l" t="t" r="r" b="b"/>
            <a:pathLst>
              <a:path w="6049645" h="47625">
                <a:moveTo>
                  <a:pt x="6049499" y="47099"/>
                </a:moveTo>
                <a:lnTo>
                  <a:pt x="0" y="47099"/>
                </a:lnTo>
                <a:lnTo>
                  <a:pt x="0" y="0"/>
                </a:lnTo>
                <a:lnTo>
                  <a:pt x="6049499" y="0"/>
                </a:lnTo>
                <a:lnTo>
                  <a:pt x="6049499" y="47099"/>
                </a:lnTo>
                <a:close/>
              </a:path>
            </a:pathLst>
          </a:custGeom>
          <a:solidFill>
            <a:srgbClr val="FCB537"/>
          </a:solidFill>
        </p:spPr>
        <p:txBody>
          <a:bodyPr wrap="square" lIns="0" tIns="0" rIns="0" bIns="0" rtlCol="0"/>
          <a:lstStyle/>
          <a:p>
            <a:endParaRPr/>
          </a:p>
        </p:txBody>
      </p:sp>
      <p:sp>
        <p:nvSpPr>
          <p:cNvPr id="5" name="object 5">
            <a:extLst>
              <a:ext uri="{FF2B5EF4-FFF2-40B4-BE49-F238E27FC236}">
                <a16:creationId xmlns:a16="http://schemas.microsoft.com/office/drawing/2014/main" id="{BE1B9C8C-383A-FD13-6CCA-723F098CACA7}"/>
              </a:ext>
            </a:extLst>
          </p:cNvPr>
          <p:cNvSpPr txBox="1">
            <a:spLocks noGrp="1"/>
          </p:cNvSpPr>
          <p:nvPr>
            <p:ph type="ctrTitle"/>
          </p:nvPr>
        </p:nvSpPr>
        <p:spPr>
          <a:xfrm>
            <a:off x="1314450" y="2585179"/>
            <a:ext cx="9563100" cy="843821"/>
          </a:xfrm>
          <a:prstGeom prst="rect">
            <a:avLst/>
          </a:prstGeom>
        </p:spPr>
        <p:txBody>
          <a:bodyPr vert="horz" wrap="square" lIns="0" tIns="12700" rIns="0" bIns="0" rtlCol="0">
            <a:spAutoFit/>
          </a:bodyPr>
          <a:lstStyle/>
          <a:p>
            <a:pPr marL="12065" marR="5080" algn="ctr">
              <a:lnSpc>
                <a:spcPct val="100000"/>
              </a:lnSpc>
              <a:spcBef>
                <a:spcPts val="100"/>
              </a:spcBef>
            </a:pPr>
            <a:r>
              <a:rPr lang="uk-UA" sz="5400">
                <a:latin typeface="Roboto Slab" pitchFamily="2" charset="0"/>
                <a:ea typeface="Roboto Slab" pitchFamily="2" charset="0"/>
                <a:cs typeface="Times New Roman"/>
              </a:rPr>
              <a:t>Дякуємо!</a:t>
            </a:r>
          </a:p>
        </p:txBody>
      </p:sp>
      <p:sp>
        <p:nvSpPr>
          <p:cNvPr id="6" name="TextBox 5">
            <a:extLst>
              <a:ext uri="{FF2B5EF4-FFF2-40B4-BE49-F238E27FC236}">
                <a16:creationId xmlns:a16="http://schemas.microsoft.com/office/drawing/2014/main" id="{14950D96-DC5E-D9A2-7B5A-B549734AB10F}"/>
              </a:ext>
            </a:extLst>
          </p:cNvPr>
          <p:cNvSpPr txBox="1"/>
          <p:nvPr/>
        </p:nvSpPr>
        <p:spPr>
          <a:xfrm>
            <a:off x="111141" y="6620651"/>
            <a:ext cx="1809703" cy="261610"/>
          </a:xfrm>
          <a:prstGeom prst="rect">
            <a:avLst/>
          </a:prstGeom>
          <a:noFill/>
        </p:spPr>
        <p:txBody>
          <a:bodyPr wrap="square" rtlCol="0">
            <a:spAutoFit/>
          </a:bodyPr>
          <a:lstStyle/>
          <a:p>
            <a:pPr algn="l"/>
            <a:r>
              <a:rPr lang="uk-UA"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7" name="TextBox 6">
            <a:extLst>
              <a:ext uri="{FF2B5EF4-FFF2-40B4-BE49-F238E27FC236}">
                <a16:creationId xmlns:a16="http://schemas.microsoft.com/office/drawing/2014/main" id="{58661A65-ED9B-BA0A-14A3-64994DCC10B3}"/>
              </a:ext>
            </a:extLst>
          </p:cNvPr>
          <p:cNvSpPr txBox="1"/>
          <p:nvPr/>
        </p:nvSpPr>
        <p:spPr>
          <a:xfrm>
            <a:off x="8305800" y="6557024"/>
            <a:ext cx="3886200" cy="253916"/>
          </a:xfrm>
          <a:prstGeom prst="rect">
            <a:avLst/>
          </a:prstGeom>
          <a:noFill/>
        </p:spPr>
        <p:txBody>
          <a:bodyPr wrap="square" rtlCol="0">
            <a:spAutoFit/>
          </a:bodyPr>
          <a:lstStyle/>
          <a:p>
            <a:pPr algn="r"/>
            <a:r>
              <a:rPr lang="uk-UA" sz="105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2149279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6095999" cy="6857999"/>
          </a:xfrm>
          <a:prstGeom prst="rect">
            <a:avLst/>
          </a:prstGeom>
        </p:spPr>
      </p:pic>
      <p:pic>
        <p:nvPicPr>
          <p:cNvPr id="3" name="object 3"/>
          <p:cNvPicPr/>
          <p:nvPr/>
        </p:nvPicPr>
        <p:blipFill>
          <a:blip r:embed="rId4" cstate="print"/>
          <a:stretch>
            <a:fillRect/>
          </a:stretch>
        </p:blipFill>
        <p:spPr>
          <a:xfrm>
            <a:off x="6356181" y="2687382"/>
            <a:ext cx="410366" cy="410365"/>
          </a:xfrm>
          <a:prstGeom prst="rect">
            <a:avLst/>
          </a:prstGeom>
        </p:spPr>
      </p:pic>
      <p:sp>
        <p:nvSpPr>
          <p:cNvPr id="4" name="object 4"/>
          <p:cNvSpPr txBox="1"/>
          <p:nvPr/>
        </p:nvSpPr>
        <p:spPr>
          <a:xfrm>
            <a:off x="6933177" y="2499258"/>
            <a:ext cx="4558200" cy="2069093"/>
          </a:xfrm>
          <a:prstGeom prst="rect">
            <a:avLst/>
          </a:prstGeom>
        </p:spPr>
        <p:txBody>
          <a:bodyPr vert="horz" wrap="square" lIns="0" tIns="12700" rIns="0" bIns="0" rtlCol="0">
            <a:spAutoFit/>
          </a:bodyPr>
          <a:lstStyle/>
          <a:p>
            <a:pPr marL="12700">
              <a:lnSpc>
                <a:spcPct val="114000"/>
              </a:lnSpc>
              <a:spcBef>
                <a:spcPts val="100"/>
              </a:spcBef>
            </a:pPr>
            <a:r>
              <a:rPr lang="uk-UA" sz="4000">
                <a:solidFill>
                  <a:srgbClr val="273468"/>
                </a:solidFill>
                <a:latin typeface="Roboto Slab" pitchFamily="2" charset="0"/>
                <a:cs typeface="Times New Roman"/>
              </a:rPr>
              <a:t>Що таке гуманітарний пароль?</a:t>
            </a:r>
          </a:p>
        </p:txBody>
      </p:sp>
      <p:pic>
        <p:nvPicPr>
          <p:cNvPr id="11" name="Picture 10" descr="A white line drawing of a family and a globe&#10;&#10;Description automatically generated">
            <a:extLst>
              <a:ext uri="{FF2B5EF4-FFF2-40B4-BE49-F238E27FC236}">
                <a16:creationId xmlns:a16="http://schemas.microsoft.com/office/drawing/2014/main" id="{EF338029-F409-A68C-855E-61E4CADAE3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685799"/>
            <a:ext cx="5385480" cy="5486401"/>
          </a:xfrm>
          <a:prstGeom prst="rect">
            <a:avLst/>
          </a:prstGeom>
        </p:spPr>
      </p:pic>
      <p:sp>
        <p:nvSpPr>
          <p:cNvPr id="5" name="TextBox 4">
            <a:extLst>
              <a:ext uri="{FF2B5EF4-FFF2-40B4-BE49-F238E27FC236}">
                <a16:creationId xmlns:a16="http://schemas.microsoft.com/office/drawing/2014/main" id="{105458C0-54F9-0731-1129-1814B5FFE155}"/>
              </a:ext>
            </a:extLst>
          </p:cNvPr>
          <p:cNvSpPr txBox="1"/>
          <p:nvPr/>
        </p:nvSpPr>
        <p:spPr>
          <a:xfrm>
            <a:off x="111141" y="6620651"/>
            <a:ext cx="1809703" cy="261610"/>
          </a:xfrm>
          <a:prstGeom prst="rect">
            <a:avLst/>
          </a:prstGeom>
          <a:noFill/>
        </p:spPr>
        <p:txBody>
          <a:bodyPr wrap="square" rtlCol="0">
            <a:spAutoFit/>
          </a:bodyPr>
          <a:lstStyle/>
          <a:p>
            <a:pPr algn="l"/>
            <a:r>
              <a:rPr lang="uk-UA"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9" name="TextBox 8">
            <a:extLst>
              <a:ext uri="{FF2B5EF4-FFF2-40B4-BE49-F238E27FC236}">
                <a16:creationId xmlns:a16="http://schemas.microsoft.com/office/drawing/2014/main" id="{FB95B1E7-8399-3877-5DE5-79CE3B2D8A06}"/>
              </a:ext>
            </a:extLst>
          </p:cNvPr>
          <p:cNvSpPr txBox="1"/>
          <p:nvPr/>
        </p:nvSpPr>
        <p:spPr>
          <a:xfrm>
            <a:off x="8305800" y="6557024"/>
            <a:ext cx="3886200" cy="253916"/>
          </a:xfrm>
          <a:prstGeom prst="rect">
            <a:avLst/>
          </a:prstGeom>
          <a:noFill/>
        </p:spPr>
        <p:txBody>
          <a:bodyPr wrap="square" rtlCol="0">
            <a:spAutoFit/>
          </a:bodyPr>
          <a:lstStyle/>
          <a:p>
            <a:pPr algn="r"/>
            <a:r>
              <a:rPr lang="uk-UA" sz="1050">
                <a:solidFill>
                  <a:schemeClr val="tx1">
                    <a:lumMod val="50000"/>
                    <a:lumOff val="50000"/>
                  </a:schemeClr>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255386"/>
            <a:ext cx="12192000" cy="602615"/>
            <a:chOff x="0" y="6255386"/>
            <a:chExt cx="12192000" cy="602615"/>
          </a:xfrm>
        </p:grpSpPr>
        <p:pic>
          <p:nvPicPr>
            <p:cNvPr id="3" name="object 3"/>
            <p:cNvPicPr/>
            <p:nvPr/>
          </p:nvPicPr>
          <p:blipFill>
            <a:blip r:embed="rId3" cstate="print"/>
            <a:stretch>
              <a:fillRect/>
            </a:stretch>
          </p:blipFill>
          <p:spPr>
            <a:xfrm>
              <a:off x="0" y="6284800"/>
              <a:ext cx="12191999" cy="573199"/>
            </a:xfrm>
            <a:prstGeom prst="rect">
              <a:avLst/>
            </a:prstGeom>
          </p:spPr>
        </p:pic>
        <p:sp>
          <p:nvSpPr>
            <p:cNvPr id="4" name="object 4"/>
            <p:cNvSpPr/>
            <p:nvPr/>
          </p:nvSpPr>
          <p:spPr>
            <a:xfrm>
              <a:off x="0" y="6255386"/>
              <a:ext cx="12192000" cy="47625"/>
            </a:xfrm>
            <a:custGeom>
              <a:avLst/>
              <a:gdLst/>
              <a:ahLst/>
              <a:cxnLst/>
              <a:rect l="l" t="t" r="r" b="b"/>
              <a:pathLst>
                <a:path w="12192000" h="47625">
                  <a:moveTo>
                    <a:pt x="12191999" y="47099"/>
                  </a:moveTo>
                  <a:lnTo>
                    <a:pt x="0" y="47099"/>
                  </a:lnTo>
                  <a:lnTo>
                    <a:pt x="0" y="0"/>
                  </a:lnTo>
                  <a:lnTo>
                    <a:pt x="12191999" y="0"/>
                  </a:lnTo>
                  <a:lnTo>
                    <a:pt x="12191999" y="47099"/>
                  </a:lnTo>
                  <a:close/>
                </a:path>
              </a:pathLst>
            </a:custGeom>
            <a:solidFill>
              <a:srgbClr val="FCB537"/>
            </a:solidFill>
          </p:spPr>
          <p:txBody>
            <a:bodyPr wrap="square" lIns="0" tIns="0" rIns="0" bIns="0" rtlCol="0"/>
            <a:lstStyle/>
            <a:p>
              <a:endParaRPr/>
            </a:p>
          </p:txBody>
        </p:sp>
      </p:grpSp>
      <p:pic>
        <p:nvPicPr>
          <p:cNvPr id="5" name="object 5"/>
          <p:cNvPicPr/>
          <p:nvPr/>
        </p:nvPicPr>
        <p:blipFill>
          <a:blip r:embed="rId4" cstate="print"/>
          <a:stretch>
            <a:fillRect/>
          </a:stretch>
        </p:blipFill>
        <p:spPr>
          <a:xfrm>
            <a:off x="567692" y="554988"/>
            <a:ext cx="410366" cy="410366"/>
          </a:xfrm>
          <a:prstGeom prst="rect">
            <a:avLst/>
          </a:prstGeom>
        </p:spPr>
      </p:pic>
      <p:sp>
        <p:nvSpPr>
          <p:cNvPr id="6" name="object 6"/>
          <p:cNvSpPr txBox="1">
            <a:spLocks noGrp="1"/>
          </p:cNvSpPr>
          <p:nvPr>
            <p:ph type="title"/>
          </p:nvPr>
        </p:nvSpPr>
        <p:spPr>
          <a:xfrm>
            <a:off x="1143000" y="34115"/>
            <a:ext cx="10524699" cy="1041747"/>
          </a:xfrm>
          <a:prstGeom prst="rect">
            <a:avLst/>
          </a:prstGeom>
        </p:spPr>
        <p:txBody>
          <a:bodyPr vert="horz" wrap="square" lIns="0" tIns="467792" rIns="0" bIns="0" rtlCol="0">
            <a:spAutoFit/>
          </a:bodyPr>
          <a:lstStyle/>
          <a:p>
            <a:pPr marL="12700">
              <a:lnSpc>
                <a:spcPct val="100000"/>
              </a:lnSpc>
              <a:spcBef>
                <a:spcPts val="100"/>
              </a:spcBef>
            </a:pPr>
            <a:r>
              <a:rPr lang="uk-UA" sz="3600">
                <a:solidFill>
                  <a:srgbClr val="273468"/>
                </a:solidFill>
                <a:latin typeface="Roboto Slab" pitchFamily="2" charset="0"/>
                <a:cs typeface="Times New Roman"/>
              </a:rPr>
              <a:t>Що таке гуманітарний пароль?</a:t>
            </a:r>
          </a:p>
        </p:txBody>
      </p:sp>
      <p:sp>
        <p:nvSpPr>
          <p:cNvPr id="7" name="object 7"/>
          <p:cNvSpPr txBox="1"/>
          <p:nvPr/>
        </p:nvSpPr>
        <p:spPr>
          <a:xfrm>
            <a:off x="1274156" y="1264048"/>
            <a:ext cx="10524699" cy="3931333"/>
          </a:xfrm>
          <a:prstGeom prst="rect">
            <a:avLst/>
          </a:prstGeom>
        </p:spPr>
        <p:txBody>
          <a:bodyPr vert="horz" wrap="square" lIns="0" tIns="12700" rIns="0" bIns="0" rtlCol="0">
            <a:spAutoFit/>
          </a:bodyPr>
          <a:lstStyle/>
          <a:p>
            <a:pPr marL="469266" marR="810260" indent="-457200">
              <a:lnSpc>
                <a:spcPct val="114000"/>
              </a:lnSpc>
              <a:spcAft>
                <a:spcPts val="800"/>
              </a:spcAft>
              <a:buFont typeface="Wingdings" pitchFamily="2" charset="2"/>
              <a:buChar char="§"/>
              <a:tabLst>
                <a:tab pos="447675" algn="l"/>
              </a:tabLst>
            </a:pPr>
            <a:r>
              <a:rPr lang="uk-UA" sz="2800" dirty="0">
                <a:solidFill>
                  <a:schemeClr val="tx1">
                    <a:lumMod val="85000"/>
                    <a:lumOff val="15000"/>
                  </a:schemeClr>
                </a:solidFill>
                <a:latin typeface="Roboto Condensed Light" panose="02000000000000000000" pitchFamily="2" charset="0"/>
                <a:ea typeface="Roboto Condensed Light" panose="02000000000000000000" pitchFamily="2" charset="0"/>
                <a:cs typeface="Arial"/>
              </a:rPr>
              <a:t>Надається урядом США.</a:t>
            </a:r>
          </a:p>
          <a:p>
            <a:pPr marL="469266" marR="810260" indent="-457200">
              <a:lnSpc>
                <a:spcPct val="114000"/>
              </a:lnSpc>
              <a:spcAft>
                <a:spcPts val="800"/>
              </a:spcAft>
              <a:buFont typeface="Wingdings" pitchFamily="2" charset="2"/>
              <a:buChar char="§"/>
              <a:tabLst>
                <a:tab pos="447675" algn="l"/>
              </a:tabLst>
            </a:pPr>
            <a:r>
              <a:rPr lang="uk-UA"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Дозволяє деяким людям з інших країн, які переживають кризу й конфлікт, тимчасово приїхати в США. </a:t>
            </a:r>
          </a:p>
          <a:p>
            <a:pPr marL="469266" marR="810260" indent="-457200">
              <a:lnSpc>
                <a:spcPct val="114000"/>
              </a:lnSpc>
              <a:spcAft>
                <a:spcPts val="800"/>
              </a:spcAft>
              <a:buFont typeface="Wingdings" pitchFamily="2" charset="2"/>
              <a:buChar char="§"/>
              <a:tabLst>
                <a:tab pos="447675" algn="l"/>
              </a:tabLst>
            </a:pPr>
            <a:r>
              <a:rPr lang="uk-UA"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Для українців, переміщених унаслідок поточного конфлікту: </a:t>
            </a:r>
          </a:p>
          <a:p>
            <a:pPr marL="742950" marR="0" lvl="1" indent="-285750">
              <a:lnSpc>
                <a:spcPct val="114000"/>
              </a:lnSpc>
              <a:spcAft>
                <a:spcPts val="800"/>
              </a:spcAft>
              <a:buFont typeface="Courier New" panose="02070309020205020404" pitchFamily="49" charset="0"/>
              <a:buChar char="o"/>
            </a:pPr>
            <a:r>
              <a:rPr lang="uk-UA"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програма «Єднання заради України» (U4U);</a:t>
            </a:r>
          </a:p>
          <a:p>
            <a:pPr marL="742950" marR="0" lvl="1" indent="-285750">
              <a:lnSpc>
                <a:spcPct val="114000"/>
              </a:lnSpc>
              <a:spcAft>
                <a:spcPts val="800"/>
              </a:spcAft>
              <a:buFont typeface="Courier New" panose="02070309020205020404" pitchFamily="49" charset="0"/>
              <a:buChar char="o"/>
            </a:pPr>
            <a:r>
              <a:rPr lang="uk-UA"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два роки; </a:t>
            </a:r>
          </a:p>
          <a:p>
            <a:pPr marL="742950" marR="0" lvl="1" indent="-285750">
              <a:lnSpc>
                <a:spcPct val="114000"/>
              </a:lnSpc>
              <a:spcAft>
                <a:spcPts val="800"/>
              </a:spcAft>
              <a:buFont typeface="Courier New" panose="02070309020205020404" pitchFamily="49" charset="0"/>
              <a:buChar char="o"/>
            </a:pPr>
            <a:r>
              <a:rPr lang="uk-UA"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три медичні вимоги.</a:t>
            </a:r>
          </a:p>
        </p:txBody>
      </p:sp>
      <p:sp>
        <p:nvSpPr>
          <p:cNvPr id="9" name="TextBox 8">
            <a:extLst>
              <a:ext uri="{FF2B5EF4-FFF2-40B4-BE49-F238E27FC236}">
                <a16:creationId xmlns:a16="http://schemas.microsoft.com/office/drawing/2014/main" id="{24EF0BD6-C05D-60BC-7717-AA4EF073C5D1}"/>
              </a:ext>
            </a:extLst>
          </p:cNvPr>
          <p:cNvSpPr txBox="1"/>
          <p:nvPr/>
        </p:nvSpPr>
        <p:spPr>
          <a:xfrm>
            <a:off x="111141" y="6620651"/>
            <a:ext cx="1809703" cy="261610"/>
          </a:xfrm>
          <a:prstGeom prst="rect">
            <a:avLst/>
          </a:prstGeom>
          <a:noFill/>
        </p:spPr>
        <p:txBody>
          <a:bodyPr wrap="square" rtlCol="0">
            <a:spAutoFit/>
          </a:bodyPr>
          <a:lstStyle/>
          <a:p>
            <a:pPr algn="l"/>
            <a:r>
              <a:rPr lang="uk-UA"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12" name="TextBox 11">
            <a:extLst>
              <a:ext uri="{FF2B5EF4-FFF2-40B4-BE49-F238E27FC236}">
                <a16:creationId xmlns:a16="http://schemas.microsoft.com/office/drawing/2014/main" id="{AFF51BF6-3E10-CD6E-24D6-DA3B13FAEB1D}"/>
              </a:ext>
            </a:extLst>
          </p:cNvPr>
          <p:cNvSpPr txBox="1"/>
          <p:nvPr/>
        </p:nvSpPr>
        <p:spPr>
          <a:xfrm>
            <a:off x="8305800" y="6557024"/>
            <a:ext cx="3886200" cy="253916"/>
          </a:xfrm>
          <a:prstGeom prst="rect">
            <a:avLst/>
          </a:prstGeom>
          <a:noFill/>
        </p:spPr>
        <p:txBody>
          <a:bodyPr wrap="square" rtlCol="0">
            <a:spAutoFit/>
          </a:bodyPr>
          <a:lstStyle/>
          <a:p>
            <a:pPr algn="r"/>
            <a:r>
              <a:rPr lang="uk-UA" sz="105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51BDE-8A14-FB73-C26C-24BF167DC51C}"/>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E1C87453-B8E6-43EF-C812-52F88BA32D85}"/>
              </a:ext>
            </a:extLst>
          </p:cNvPr>
          <p:cNvPicPr/>
          <p:nvPr/>
        </p:nvPicPr>
        <p:blipFill>
          <a:blip r:embed="rId3" cstate="print"/>
          <a:stretch>
            <a:fillRect/>
          </a:stretch>
        </p:blipFill>
        <p:spPr>
          <a:xfrm>
            <a:off x="558009" y="2699805"/>
            <a:ext cx="410366" cy="410365"/>
          </a:xfrm>
          <a:prstGeom prst="rect">
            <a:avLst/>
          </a:prstGeom>
        </p:spPr>
      </p:pic>
      <p:sp>
        <p:nvSpPr>
          <p:cNvPr id="4" name="object 4">
            <a:extLst>
              <a:ext uri="{FF2B5EF4-FFF2-40B4-BE49-F238E27FC236}">
                <a16:creationId xmlns:a16="http://schemas.microsoft.com/office/drawing/2014/main" id="{DEBB8097-B8C3-308A-552B-7C175405993B}"/>
              </a:ext>
            </a:extLst>
          </p:cNvPr>
          <p:cNvSpPr txBox="1">
            <a:spLocks noGrp="1"/>
          </p:cNvSpPr>
          <p:nvPr>
            <p:ph type="title"/>
          </p:nvPr>
        </p:nvSpPr>
        <p:spPr>
          <a:xfrm>
            <a:off x="1143000" y="2590800"/>
            <a:ext cx="4527550" cy="1357616"/>
          </a:xfrm>
          <a:prstGeom prst="rect">
            <a:avLst/>
          </a:prstGeom>
        </p:spPr>
        <p:txBody>
          <a:bodyPr vert="horz" wrap="square" lIns="0" tIns="12700" rIns="0" bIns="0" rtlCol="0">
            <a:spAutoFit/>
          </a:bodyPr>
          <a:lstStyle/>
          <a:p>
            <a:pPr marL="12700" marR="5080">
              <a:lnSpc>
                <a:spcPct val="114000"/>
              </a:lnSpc>
              <a:spcBef>
                <a:spcPts val="100"/>
              </a:spcBef>
            </a:pPr>
            <a:r>
              <a:rPr lang="uk-UA" sz="4000" dirty="0">
                <a:solidFill>
                  <a:srgbClr val="273468"/>
                </a:solidFill>
                <a:latin typeface="Roboto Slab" pitchFamily="2" charset="0"/>
                <a:cs typeface="Times New Roman"/>
              </a:rPr>
              <a:t>Медичні вимоги програми U4U</a:t>
            </a:r>
          </a:p>
        </p:txBody>
      </p:sp>
      <p:pic>
        <p:nvPicPr>
          <p:cNvPr id="6" name="object 2">
            <a:extLst>
              <a:ext uri="{FF2B5EF4-FFF2-40B4-BE49-F238E27FC236}">
                <a16:creationId xmlns:a16="http://schemas.microsoft.com/office/drawing/2014/main" id="{06C170DE-63A2-D642-A9F8-FBC592B491DD}"/>
              </a:ext>
            </a:extLst>
          </p:cNvPr>
          <p:cNvPicPr/>
          <p:nvPr/>
        </p:nvPicPr>
        <p:blipFill>
          <a:blip r:embed="rId4" cstate="print"/>
          <a:stretch>
            <a:fillRect/>
          </a:stretch>
        </p:blipFill>
        <p:spPr>
          <a:xfrm>
            <a:off x="6096001" y="0"/>
            <a:ext cx="6095999" cy="6857999"/>
          </a:xfrm>
          <a:prstGeom prst="rect">
            <a:avLst/>
          </a:prstGeom>
        </p:spPr>
      </p:pic>
      <p:pic>
        <p:nvPicPr>
          <p:cNvPr id="9" name="Picture 8" descr="A white line drawing of a clipboard with a check mark&#10;&#10;Description automatically generated">
            <a:extLst>
              <a:ext uri="{FF2B5EF4-FFF2-40B4-BE49-F238E27FC236}">
                <a16:creationId xmlns:a16="http://schemas.microsoft.com/office/drawing/2014/main" id="{5E444848-D38C-DD11-1A55-5814AF0531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9591" y="533400"/>
            <a:ext cx="4724400" cy="5460669"/>
          </a:xfrm>
          <a:prstGeom prst="rect">
            <a:avLst/>
          </a:prstGeom>
        </p:spPr>
      </p:pic>
      <p:sp>
        <p:nvSpPr>
          <p:cNvPr id="2" name="TextBox 1">
            <a:extLst>
              <a:ext uri="{FF2B5EF4-FFF2-40B4-BE49-F238E27FC236}">
                <a16:creationId xmlns:a16="http://schemas.microsoft.com/office/drawing/2014/main" id="{BDB73AEF-D700-2401-AF56-EAEB8C92A50F}"/>
              </a:ext>
            </a:extLst>
          </p:cNvPr>
          <p:cNvSpPr txBox="1"/>
          <p:nvPr/>
        </p:nvSpPr>
        <p:spPr>
          <a:xfrm>
            <a:off x="111141" y="6620651"/>
            <a:ext cx="1809703" cy="261610"/>
          </a:xfrm>
          <a:prstGeom prst="rect">
            <a:avLst/>
          </a:prstGeom>
          <a:noFill/>
        </p:spPr>
        <p:txBody>
          <a:bodyPr wrap="square" rtlCol="0">
            <a:spAutoFit/>
          </a:bodyPr>
          <a:lstStyle/>
          <a:p>
            <a:pPr algn="l"/>
            <a:r>
              <a:rPr lang="uk-UA" sz="1050" i="1">
                <a:solidFill>
                  <a:schemeClr val="tx1">
                    <a:lumMod val="50000"/>
                    <a:lumOff val="50000"/>
                  </a:schemeClr>
                </a:solidFill>
                <a:latin typeface="Roboto Condensed Light" panose="02000000000000000000" pitchFamily="2" charset="0"/>
                <a:ea typeface="Roboto Condensed Light" panose="02000000000000000000" pitchFamily="2" charset="0"/>
              </a:rPr>
              <a:t>Last Updated: Feb. 9, 2024</a:t>
            </a:r>
          </a:p>
        </p:txBody>
      </p:sp>
      <p:sp>
        <p:nvSpPr>
          <p:cNvPr id="7" name="TextBox 6">
            <a:extLst>
              <a:ext uri="{FF2B5EF4-FFF2-40B4-BE49-F238E27FC236}">
                <a16:creationId xmlns:a16="http://schemas.microsoft.com/office/drawing/2014/main" id="{CB62507B-55E0-0D51-D308-AF1A64EA64A1}"/>
              </a:ext>
            </a:extLst>
          </p:cNvPr>
          <p:cNvSpPr txBox="1"/>
          <p:nvPr/>
        </p:nvSpPr>
        <p:spPr>
          <a:xfrm>
            <a:off x="8305800" y="6557024"/>
            <a:ext cx="3886200" cy="253916"/>
          </a:xfrm>
          <a:prstGeom prst="rect">
            <a:avLst/>
          </a:prstGeom>
          <a:noFill/>
        </p:spPr>
        <p:txBody>
          <a:bodyPr wrap="square" rtlCol="0">
            <a:spAutoFit/>
          </a:bodyPr>
          <a:lstStyle/>
          <a:p>
            <a:pPr algn="r"/>
            <a:r>
              <a:rPr lang="uk-UA" sz="105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4272227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rotWithShape="1">
          <a:blip r:embed="rId3" cstate="print"/>
          <a:srcRect r="49310"/>
          <a:stretch/>
        </p:blipFill>
        <p:spPr>
          <a:xfrm>
            <a:off x="1" y="0"/>
            <a:ext cx="2057400" cy="6857999"/>
          </a:xfrm>
          <a:prstGeom prst="rect">
            <a:avLst/>
          </a:prstGeom>
        </p:spPr>
      </p:pic>
      <p:pic>
        <p:nvPicPr>
          <p:cNvPr id="3" name="object 3"/>
          <p:cNvPicPr/>
          <p:nvPr/>
        </p:nvPicPr>
        <p:blipFill>
          <a:blip r:embed="rId4" cstate="print"/>
          <a:stretch>
            <a:fillRect/>
          </a:stretch>
        </p:blipFill>
        <p:spPr>
          <a:xfrm>
            <a:off x="2209800" y="455330"/>
            <a:ext cx="410365" cy="410366"/>
          </a:xfrm>
          <a:prstGeom prst="rect">
            <a:avLst/>
          </a:prstGeom>
        </p:spPr>
      </p:pic>
      <p:sp>
        <p:nvSpPr>
          <p:cNvPr id="4" name="object 4"/>
          <p:cNvSpPr txBox="1">
            <a:spLocks noGrp="1"/>
          </p:cNvSpPr>
          <p:nvPr>
            <p:ph type="title"/>
          </p:nvPr>
        </p:nvSpPr>
        <p:spPr>
          <a:xfrm>
            <a:off x="-1447800" y="-63647"/>
            <a:ext cx="11967021" cy="1037954"/>
          </a:xfrm>
          <a:prstGeom prst="rect">
            <a:avLst/>
          </a:prstGeom>
        </p:spPr>
        <p:txBody>
          <a:bodyPr vert="horz" wrap="square" lIns="0" tIns="464036" rIns="0" bIns="0" rtlCol="0">
            <a:spAutoFit/>
          </a:bodyPr>
          <a:lstStyle/>
          <a:p>
            <a:pPr marL="4276725">
              <a:lnSpc>
                <a:spcPct val="100000"/>
              </a:lnSpc>
              <a:spcBef>
                <a:spcPts val="100"/>
              </a:spcBef>
            </a:pPr>
            <a:r>
              <a:rPr lang="uk-UA" sz="3700" dirty="0">
                <a:solidFill>
                  <a:srgbClr val="273468"/>
                </a:solidFill>
                <a:latin typeface="Roboto Slab" pitchFamily="2" charset="0"/>
                <a:cs typeface="Times New Roman"/>
              </a:rPr>
              <a:t>Медичні вимоги програми U4U</a:t>
            </a:r>
          </a:p>
        </p:txBody>
      </p:sp>
      <p:sp>
        <p:nvSpPr>
          <p:cNvPr id="18" name="object 7">
            <a:extLst>
              <a:ext uri="{FF2B5EF4-FFF2-40B4-BE49-F238E27FC236}">
                <a16:creationId xmlns:a16="http://schemas.microsoft.com/office/drawing/2014/main" id="{FB13B994-D02F-6276-C69F-07A632031831}"/>
              </a:ext>
            </a:extLst>
          </p:cNvPr>
          <p:cNvSpPr txBox="1"/>
          <p:nvPr/>
        </p:nvSpPr>
        <p:spPr>
          <a:xfrm>
            <a:off x="2620165" y="1123882"/>
            <a:ext cx="9194456" cy="5308184"/>
          </a:xfrm>
          <a:prstGeom prst="rect">
            <a:avLst/>
          </a:prstGeom>
        </p:spPr>
        <p:txBody>
          <a:bodyPr vert="horz" wrap="square" lIns="0" tIns="12700" rIns="0" bIns="0" rtlCol="0">
            <a:spAutoFit/>
          </a:bodyPr>
          <a:lstStyle/>
          <a:p>
            <a:pPr marL="457200" marR="0" lvl="0" indent="-457200">
              <a:lnSpc>
                <a:spcPct val="114000"/>
              </a:lnSpc>
              <a:spcBef>
                <a:spcPts val="0"/>
              </a:spcBef>
              <a:spcAft>
                <a:spcPts val="600"/>
              </a:spcAft>
              <a:buFont typeface="Wingdings" pitchFamily="2" charset="2"/>
              <a:buChar char="§"/>
            </a:pPr>
            <a:r>
              <a:rPr lang="uk-UA"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Атестація до поїздки:</a:t>
            </a:r>
          </a:p>
          <a:p>
            <a:pPr marL="914400" marR="0" lvl="1" indent="-457200">
              <a:lnSpc>
                <a:spcPct val="114000"/>
              </a:lnSpc>
              <a:spcBef>
                <a:spcPts val="0"/>
              </a:spcBef>
              <a:spcAft>
                <a:spcPts val="600"/>
              </a:spcAft>
              <a:buFont typeface="Wingdings" pitchFamily="2" charset="2"/>
              <a:buChar char="§"/>
            </a:pPr>
            <a:r>
              <a:rPr lang="uk-UA"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вакцинація проти кору;</a:t>
            </a:r>
          </a:p>
          <a:p>
            <a:pPr marL="914400" marR="0" lvl="1" indent="-457200">
              <a:lnSpc>
                <a:spcPct val="114000"/>
              </a:lnSpc>
              <a:spcBef>
                <a:spcPts val="0"/>
              </a:spcBef>
              <a:spcAft>
                <a:spcPts val="600"/>
              </a:spcAft>
              <a:buFont typeface="Wingdings" pitchFamily="2" charset="2"/>
              <a:buChar char="§"/>
            </a:pPr>
            <a:r>
              <a:rPr lang="uk-UA"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вакцинація проти поліомієліту;</a:t>
            </a:r>
          </a:p>
          <a:p>
            <a:pPr marL="914400" marR="0" lvl="1" indent="-457200">
              <a:lnSpc>
                <a:spcPct val="114000"/>
              </a:lnSpc>
              <a:spcBef>
                <a:spcPts val="0"/>
              </a:spcBef>
              <a:spcAft>
                <a:spcPts val="600"/>
              </a:spcAft>
              <a:buFont typeface="Wingdings" pitchFamily="2" charset="2"/>
              <a:buChar char="§"/>
            </a:pPr>
            <a:r>
              <a:rPr lang="uk-UA"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вакцинація проти COVID-19.</a:t>
            </a:r>
          </a:p>
          <a:p>
            <a:pPr marL="457200" marR="0" lvl="0" indent="-457200">
              <a:lnSpc>
                <a:spcPct val="114000"/>
              </a:lnSpc>
              <a:spcBef>
                <a:spcPts val="0"/>
              </a:spcBef>
              <a:spcAft>
                <a:spcPts val="600"/>
              </a:spcAft>
              <a:buFont typeface="Wingdings" pitchFamily="2" charset="2"/>
              <a:buChar char="§"/>
            </a:pPr>
            <a:r>
              <a:rPr lang="uk-UA"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Атестація, яку потрібно здійснити впродовж 90 днів після прибуття до США: </a:t>
            </a:r>
          </a:p>
          <a:p>
            <a:pPr marL="914400" marR="0" lvl="1" indent="-457200">
              <a:lnSpc>
                <a:spcPct val="114000"/>
              </a:lnSpc>
              <a:spcBef>
                <a:spcPts val="0"/>
              </a:spcBef>
              <a:spcAft>
                <a:spcPts val="600"/>
              </a:spcAft>
              <a:buFont typeface="Wingdings" pitchFamily="2" charset="2"/>
              <a:buChar char="§"/>
            </a:pPr>
            <a:r>
              <a:rPr lang="uk-UA"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перевірка на туберкульоз (аналіз крові IGRA);</a:t>
            </a:r>
          </a:p>
          <a:p>
            <a:pPr marL="914400" marR="0" lvl="1" indent="-457200">
              <a:lnSpc>
                <a:spcPct val="114000"/>
              </a:lnSpc>
              <a:spcBef>
                <a:spcPts val="0"/>
              </a:spcBef>
              <a:spcAft>
                <a:spcPts val="600"/>
              </a:spcAft>
              <a:buFont typeface="Wingdings" pitchFamily="2" charset="2"/>
              <a:buChar char="§"/>
            </a:pPr>
            <a:r>
              <a:rPr lang="uk-UA" sz="2400"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якщо </a:t>
            </a:r>
            <a:r>
              <a:rPr lang="uk-UA" sz="2400" dirty="0" err="1">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застосовно</a:t>
            </a:r>
            <a:r>
              <a:rPr lang="uk-UA"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a:t>
            </a:r>
          </a:p>
          <a:p>
            <a:pPr marL="1371600" marR="0" lvl="2" indent="-457200">
              <a:lnSpc>
                <a:spcPct val="114000"/>
              </a:lnSpc>
              <a:spcBef>
                <a:spcPts val="0"/>
              </a:spcBef>
              <a:spcAft>
                <a:spcPts val="600"/>
              </a:spcAft>
              <a:buFont typeface="Wingdings" pitchFamily="2" charset="2"/>
              <a:buChar char="§"/>
            </a:pPr>
            <a:r>
              <a:rPr lang="uk-UA"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вакцинація проти поліомієліту;</a:t>
            </a:r>
          </a:p>
          <a:p>
            <a:pPr marL="1371600" marR="0" lvl="2" indent="-457200">
              <a:lnSpc>
                <a:spcPct val="114000"/>
              </a:lnSpc>
              <a:spcBef>
                <a:spcPts val="0"/>
              </a:spcBef>
              <a:spcAft>
                <a:spcPts val="600"/>
              </a:spcAft>
              <a:buFont typeface="Wingdings" pitchFamily="2" charset="2"/>
              <a:buChar char="§"/>
            </a:pPr>
            <a:r>
              <a:rPr lang="uk-UA"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вакцинація проти COVID-19.</a:t>
            </a:r>
          </a:p>
          <a:p>
            <a:pPr marL="457200" marR="0" lvl="0" indent="-457200">
              <a:lnSpc>
                <a:spcPct val="114000"/>
              </a:lnSpc>
              <a:spcBef>
                <a:spcPts val="0"/>
              </a:spcBef>
              <a:spcAft>
                <a:spcPts val="600"/>
              </a:spcAft>
              <a:buFont typeface="Wingdings" pitchFamily="2" charset="2"/>
              <a:buChar char="§"/>
            </a:pPr>
            <a:r>
              <a:rPr lang="uk-UA"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Атестації потрібно підтвердити у вашому особистому кабінеті </a:t>
            </a:r>
            <a:r>
              <a:rPr lang="uk-UA" sz="2400" dirty="0" err="1">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USCIS</a:t>
            </a:r>
            <a:r>
              <a:rPr lang="uk-UA"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a:t>
            </a:r>
          </a:p>
        </p:txBody>
      </p:sp>
      <p:sp>
        <p:nvSpPr>
          <p:cNvPr id="5" name="TextBox 4">
            <a:extLst>
              <a:ext uri="{FF2B5EF4-FFF2-40B4-BE49-F238E27FC236}">
                <a16:creationId xmlns:a16="http://schemas.microsoft.com/office/drawing/2014/main" id="{C64B77E8-C04C-BD0F-2803-8BCA68B0DC93}"/>
              </a:ext>
            </a:extLst>
          </p:cNvPr>
          <p:cNvSpPr txBox="1"/>
          <p:nvPr/>
        </p:nvSpPr>
        <p:spPr>
          <a:xfrm>
            <a:off x="111141" y="6620651"/>
            <a:ext cx="1809703" cy="261610"/>
          </a:xfrm>
          <a:prstGeom prst="rect">
            <a:avLst/>
          </a:prstGeom>
          <a:noFill/>
        </p:spPr>
        <p:txBody>
          <a:bodyPr wrap="square" rtlCol="0">
            <a:spAutoFit/>
          </a:bodyPr>
          <a:lstStyle/>
          <a:p>
            <a:pPr algn="l"/>
            <a:r>
              <a:rPr lang="uk-UA"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6" name="TextBox 5">
            <a:extLst>
              <a:ext uri="{FF2B5EF4-FFF2-40B4-BE49-F238E27FC236}">
                <a16:creationId xmlns:a16="http://schemas.microsoft.com/office/drawing/2014/main" id="{2FB16936-8607-1FE3-C4AA-D80D7A51399D}"/>
              </a:ext>
            </a:extLst>
          </p:cNvPr>
          <p:cNvSpPr txBox="1"/>
          <p:nvPr/>
        </p:nvSpPr>
        <p:spPr>
          <a:xfrm>
            <a:off x="8305800" y="6557024"/>
            <a:ext cx="3886200" cy="253916"/>
          </a:xfrm>
          <a:prstGeom prst="rect">
            <a:avLst/>
          </a:prstGeom>
          <a:noFill/>
        </p:spPr>
        <p:txBody>
          <a:bodyPr wrap="square" rtlCol="0">
            <a:spAutoFit/>
          </a:bodyPr>
          <a:lstStyle/>
          <a:p>
            <a:pPr algn="r"/>
            <a:r>
              <a:rPr lang="uk-UA" sz="1050">
                <a:solidFill>
                  <a:schemeClr val="tx1">
                    <a:lumMod val="50000"/>
                    <a:lumOff val="50000"/>
                  </a:schemeClr>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255386"/>
            <a:ext cx="12192000" cy="602615"/>
            <a:chOff x="0" y="6255386"/>
            <a:chExt cx="12192000" cy="602615"/>
          </a:xfrm>
        </p:grpSpPr>
        <p:pic>
          <p:nvPicPr>
            <p:cNvPr id="3" name="object 3"/>
            <p:cNvPicPr/>
            <p:nvPr/>
          </p:nvPicPr>
          <p:blipFill>
            <a:blip r:embed="rId3" cstate="print"/>
            <a:stretch>
              <a:fillRect/>
            </a:stretch>
          </p:blipFill>
          <p:spPr>
            <a:xfrm>
              <a:off x="0" y="6284800"/>
              <a:ext cx="12191999" cy="573199"/>
            </a:xfrm>
            <a:prstGeom prst="rect">
              <a:avLst/>
            </a:prstGeom>
          </p:spPr>
        </p:pic>
        <p:sp>
          <p:nvSpPr>
            <p:cNvPr id="4" name="object 4"/>
            <p:cNvSpPr/>
            <p:nvPr/>
          </p:nvSpPr>
          <p:spPr>
            <a:xfrm>
              <a:off x="0" y="6255386"/>
              <a:ext cx="12192000" cy="47625"/>
            </a:xfrm>
            <a:custGeom>
              <a:avLst/>
              <a:gdLst/>
              <a:ahLst/>
              <a:cxnLst/>
              <a:rect l="l" t="t" r="r" b="b"/>
              <a:pathLst>
                <a:path w="12192000" h="47625">
                  <a:moveTo>
                    <a:pt x="12191999" y="47099"/>
                  </a:moveTo>
                  <a:lnTo>
                    <a:pt x="0" y="47099"/>
                  </a:lnTo>
                  <a:lnTo>
                    <a:pt x="0" y="0"/>
                  </a:lnTo>
                  <a:lnTo>
                    <a:pt x="12191999" y="0"/>
                  </a:lnTo>
                  <a:lnTo>
                    <a:pt x="12191999" y="47099"/>
                  </a:lnTo>
                  <a:close/>
                </a:path>
              </a:pathLst>
            </a:custGeom>
            <a:solidFill>
              <a:srgbClr val="FCB537"/>
            </a:solidFill>
          </p:spPr>
          <p:txBody>
            <a:bodyPr wrap="square" lIns="0" tIns="0" rIns="0" bIns="0" rtlCol="0"/>
            <a:lstStyle/>
            <a:p>
              <a:endParaRPr/>
            </a:p>
          </p:txBody>
        </p:sp>
      </p:grpSp>
      <p:pic>
        <p:nvPicPr>
          <p:cNvPr id="5" name="object 5"/>
          <p:cNvPicPr/>
          <p:nvPr/>
        </p:nvPicPr>
        <p:blipFill>
          <a:blip r:embed="rId4" cstate="print"/>
          <a:stretch>
            <a:fillRect/>
          </a:stretch>
        </p:blipFill>
        <p:spPr>
          <a:xfrm>
            <a:off x="271208" y="470269"/>
            <a:ext cx="410366" cy="410366"/>
          </a:xfrm>
          <a:prstGeom prst="rect">
            <a:avLst/>
          </a:prstGeom>
        </p:spPr>
      </p:pic>
      <p:sp>
        <p:nvSpPr>
          <p:cNvPr id="6" name="object 6"/>
          <p:cNvSpPr txBox="1">
            <a:spLocks noGrp="1"/>
          </p:cNvSpPr>
          <p:nvPr>
            <p:ph type="title"/>
          </p:nvPr>
        </p:nvSpPr>
        <p:spPr>
          <a:xfrm>
            <a:off x="903707" y="-135700"/>
            <a:ext cx="10524699" cy="1087350"/>
          </a:xfrm>
          <a:prstGeom prst="rect">
            <a:avLst/>
          </a:prstGeom>
        </p:spPr>
        <p:txBody>
          <a:bodyPr vert="horz" wrap="square" lIns="0" tIns="478854" rIns="0" bIns="0" rtlCol="0">
            <a:spAutoFit/>
          </a:bodyPr>
          <a:lstStyle/>
          <a:p>
            <a:pPr marL="12700">
              <a:lnSpc>
                <a:spcPct val="114000"/>
              </a:lnSpc>
              <a:spcBef>
                <a:spcPts val="100"/>
              </a:spcBef>
            </a:pPr>
            <a:r>
              <a:rPr lang="uk-UA" sz="3700">
                <a:solidFill>
                  <a:srgbClr val="273468"/>
                </a:solidFill>
                <a:latin typeface="Roboto Slab" pitchFamily="2" charset="0"/>
                <a:cs typeface="Times New Roman"/>
              </a:rPr>
              <a:t>Атестація до поїздки: вакцинація проти кору</a:t>
            </a:r>
          </a:p>
        </p:txBody>
      </p:sp>
      <p:sp>
        <p:nvSpPr>
          <p:cNvPr id="7" name="object 7">
            <a:extLst>
              <a:ext uri="{FF2B5EF4-FFF2-40B4-BE49-F238E27FC236}">
                <a16:creationId xmlns:a16="http://schemas.microsoft.com/office/drawing/2014/main" id="{FC5D6922-08D9-1ABD-2705-47F753C8031D}"/>
              </a:ext>
            </a:extLst>
          </p:cNvPr>
          <p:cNvSpPr txBox="1"/>
          <p:nvPr/>
        </p:nvSpPr>
        <p:spPr>
          <a:xfrm>
            <a:off x="898452" y="1660342"/>
            <a:ext cx="5643351" cy="3520964"/>
          </a:xfrm>
          <a:prstGeom prst="rect">
            <a:avLst/>
          </a:prstGeom>
        </p:spPr>
        <p:txBody>
          <a:bodyPr vert="horz" wrap="square" lIns="0" tIns="12700" rIns="0" bIns="0" rtlCol="0">
            <a:spAutoFit/>
          </a:bodyPr>
          <a:lstStyle/>
          <a:p>
            <a:pPr marL="457200" marR="0" lvl="0" indent="-457200">
              <a:lnSpc>
                <a:spcPct val="114000"/>
              </a:lnSpc>
              <a:spcBef>
                <a:spcPts val="0"/>
              </a:spcBef>
              <a:spcAft>
                <a:spcPts val="800"/>
              </a:spcAft>
              <a:buFont typeface="Wingdings" pitchFamily="2" charset="2"/>
              <a:buChar char="§"/>
            </a:pPr>
            <a:r>
              <a:rPr lang="uk-UA"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Усі особи віком від 12 місяців повинні отримати принаймні одну дозу вакцини проти кору.</a:t>
            </a:r>
          </a:p>
          <a:p>
            <a:pPr marL="457200" marR="0" lvl="0" indent="-457200">
              <a:lnSpc>
                <a:spcPct val="114000"/>
              </a:lnSpc>
              <a:spcBef>
                <a:spcPts val="0"/>
              </a:spcBef>
              <a:spcAft>
                <a:spcPts val="800"/>
              </a:spcAft>
              <a:buFont typeface="Wingdings" pitchFamily="2" charset="2"/>
              <a:buChar char="§"/>
            </a:pPr>
            <a:r>
              <a:rPr lang="uk-UA"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Можуть застосовуватися деякі винятки (див. сторінку Vaccine Attestation програми U4U на вебсайті USCIS).</a:t>
            </a:r>
          </a:p>
        </p:txBody>
      </p:sp>
      <p:pic>
        <p:nvPicPr>
          <p:cNvPr id="9" name="Picture 8" descr="A blue and white circle with a syringe&#10;&#10;Description automatically generated">
            <a:extLst>
              <a:ext uri="{FF2B5EF4-FFF2-40B4-BE49-F238E27FC236}">
                <a16:creationId xmlns:a16="http://schemas.microsoft.com/office/drawing/2014/main" id="{41B9C5DA-2290-2E9E-9D87-18239DC169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627" y="1219200"/>
            <a:ext cx="4495800" cy="4203126"/>
          </a:xfrm>
          <a:prstGeom prst="rect">
            <a:avLst/>
          </a:prstGeom>
        </p:spPr>
      </p:pic>
      <p:sp>
        <p:nvSpPr>
          <p:cNvPr id="8" name="TextBox 7">
            <a:extLst>
              <a:ext uri="{FF2B5EF4-FFF2-40B4-BE49-F238E27FC236}">
                <a16:creationId xmlns:a16="http://schemas.microsoft.com/office/drawing/2014/main" id="{616BE220-EA64-B901-EB7F-1F32FD137F4B}"/>
              </a:ext>
            </a:extLst>
          </p:cNvPr>
          <p:cNvSpPr txBox="1"/>
          <p:nvPr/>
        </p:nvSpPr>
        <p:spPr>
          <a:xfrm>
            <a:off x="111141" y="6620651"/>
            <a:ext cx="1809703" cy="261610"/>
          </a:xfrm>
          <a:prstGeom prst="rect">
            <a:avLst/>
          </a:prstGeom>
          <a:noFill/>
        </p:spPr>
        <p:txBody>
          <a:bodyPr wrap="square" rtlCol="0">
            <a:spAutoFit/>
          </a:bodyPr>
          <a:lstStyle/>
          <a:p>
            <a:pPr algn="l"/>
            <a:r>
              <a:rPr lang="uk-UA"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10" name="TextBox 9">
            <a:extLst>
              <a:ext uri="{FF2B5EF4-FFF2-40B4-BE49-F238E27FC236}">
                <a16:creationId xmlns:a16="http://schemas.microsoft.com/office/drawing/2014/main" id="{C72CC91B-53C9-D880-C279-B8B2E031629F}"/>
              </a:ext>
            </a:extLst>
          </p:cNvPr>
          <p:cNvSpPr txBox="1"/>
          <p:nvPr/>
        </p:nvSpPr>
        <p:spPr>
          <a:xfrm>
            <a:off x="8305800" y="6557024"/>
            <a:ext cx="3886200" cy="253916"/>
          </a:xfrm>
          <a:prstGeom prst="rect">
            <a:avLst/>
          </a:prstGeom>
          <a:noFill/>
        </p:spPr>
        <p:txBody>
          <a:bodyPr wrap="square" rtlCol="0">
            <a:spAutoFit/>
          </a:bodyPr>
          <a:lstStyle/>
          <a:p>
            <a:pPr algn="r"/>
            <a:r>
              <a:rPr lang="uk-UA" sz="105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25EF5-EA6D-0EF0-C570-A36A7ED651EC}"/>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A7D0380B-8C48-0809-6F59-E510447054DF}"/>
              </a:ext>
            </a:extLst>
          </p:cNvPr>
          <p:cNvGrpSpPr/>
          <p:nvPr/>
        </p:nvGrpSpPr>
        <p:grpSpPr>
          <a:xfrm>
            <a:off x="0" y="6255386"/>
            <a:ext cx="12192000" cy="602615"/>
            <a:chOff x="0" y="6255386"/>
            <a:chExt cx="12192000" cy="602615"/>
          </a:xfrm>
        </p:grpSpPr>
        <p:pic>
          <p:nvPicPr>
            <p:cNvPr id="3" name="object 3">
              <a:extLst>
                <a:ext uri="{FF2B5EF4-FFF2-40B4-BE49-F238E27FC236}">
                  <a16:creationId xmlns:a16="http://schemas.microsoft.com/office/drawing/2014/main" id="{ED871A9B-C0CD-CE8D-E484-B311A4EA30A6}"/>
                </a:ext>
              </a:extLst>
            </p:cNvPr>
            <p:cNvPicPr/>
            <p:nvPr/>
          </p:nvPicPr>
          <p:blipFill>
            <a:blip r:embed="rId3" cstate="print"/>
            <a:stretch>
              <a:fillRect/>
            </a:stretch>
          </p:blipFill>
          <p:spPr>
            <a:xfrm>
              <a:off x="0" y="6284800"/>
              <a:ext cx="12191999" cy="573199"/>
            </a:xfrm>
            <a:prstGeom prst="rect">
              <a:avLst/>
            </a:prstGeom>
          </p:spPr>
        </p:pic>
        <p:sp>
          <p:nvSpPr>
            <p:cNvPr id="4" name="object 4">
              <a:extLst>
                <a:ext uri="{FF2B5EF4-FFF2-40B4-BE49-F238E27FC236}">
                  <a16:creationId xmlns:a16="http://schemas.microsoft.com/office/drawing/2014/main" id="{6E7DB7A3-ABF9-F55B-EC5A-E18465E1E0BB}"/>
                </a:ext>
              </a:extLst>
            </p:cNvPr>
            <p:cNvSpPr/>
            <p:nvPr/>
          </p:nvSpPr>
          <p:spPr>
            <a:xfrm>
              <a:off x="0" y="6255386"/>
              <a:ext cx="12192000" cy="47625"/>
            </a:xfrm>
            <a:custGeom>
              <a:avLst/>
              <a:gdLst/>
              <a:ahLst/>
              <a:cxnLst/>
              <a:rect l="l" t="t" r="r" b="b"/>
              <a:pathLst>
                <a:path w="12192000" h="47625">
                  <a:moveTo>
                    <a:pt x="12191999" y="47099"/>
                  </a:moveTo>
                  <a:lnTo>
                    <a:pt x="0" y="47099"/>
                  </a:lnTo>
                  <a:lnTo>
                    <a:pt x="0" y="0"/>
                  </a:lnTo>
                  <a:lnTo>
                    <a:pt x="12191999" y="0"/>
                  </a:lnTo>
                  <a:lnTo>
                    <a:pt x="12191999" y="47099"/>
                  </a:lnTo>
                  <a:close/>
                </a:path>
              </a:pathLst>
            </a:custGeom>
            <a:solidFill>
              <a:srgbClr val="FCB537"/>
            </a:solidFill>
          </p:spPr>
          <p:txBody>
            <a:bodyPr wrap="square" lIns="0" tIns="0" rIns="0" bIns="0" rtlCol="0"/>
            <a:lstStyle/>
            <a:p>
              <a:endParaRPr/>
            </a:p>
          </p:txBody>
        </p:sp>
      </p:grpSp>
      <p:pic>
        <p:nvPicPr>
          <p:cNvPr id="5" name="object 5">
            <a:extLst>
              <a:ext uri="{FF2B5EF4-FFF2-40B4-BE49-F238E27FC236}">
                <a16:creationId xmlns:a16="http://schemas.microsoft.com/office/drawing/2014/main" id="{9DF7B92F-FB81-5B1A-2A21-3ECE4011D7D3}"/>
              </a:ext>
            </a:extLst>
          </p:cNvPr>
          <p:cNvPicPr/>
          <p:nvPr/>
        </p:nvPicPr>
        <p:blipFill>
          <a:blip r:embed="rId4" cstate="print"/>
          <a:stretch>
            <a:fillRect/>
          </a:stretch>
        </p:blipFill>
        <p:spPr>
          <a:xfrm>
            <a:off x="514981" y="420395"/>
            <a:ext cx="410366" cy="410366"/>
          </a:xfrm>
          <a:prstGeom prst="rect">
            <a:avLst/>
          </a:prstGeom>
        </p:spPr>
      </p:pic>
      <p:sp>
        <p:nvSpPr>
          <p:cNvPr id="6" name="object 6">
            <a:extLst>
              <a:ext uri="{FF2B5EF4-FFF2-40B4-BE49-F238E27FC236}">
                <a16:creationId xmlns:a16="http://schemas.microsoft.com/office/drawing/2014/main" id="{22DE52AF-68C7-D2B7-9BD0-36A7606535E3}"/>
              </a:ext>
            </a:extLst>
          </p:cNvPr>
          <p:cNvSpPr txBox="1">
            <a:spLocks noGrp="1"/>
          </p:cNvSpPr>
          <p:nvPr>
            <p:ph type="title"/>
          </p:nvPr>
        </p:nvSpPr>
        <p:spPr>
          <a:xfrm>
            <a:off x="1066800" y="-175062"/>
            <a:ext cx="10524699" cy="1052917"/>
          </a:xfrm>
          <a:prstGeom prst="rect">
            <a:avLst/>
          </a:prstGeom>
        </p:spPr>
        <p:txBody>
          <a:bodyPr vert="horz" wrap="square" lIns="0" tIns="478854" rIns="0" bIns="0" rtlCol="0">
            <a:spAutoFit/>
          </a:bodyPr>
          <a:lstStyle/>
          <a:p>
            <a:pPr marL="12700">
              <a:lnSpc>
                <a:spcPct val="100000"/>
              </a:lnSpc>
              <a:spcBef>
                <a:spcPts val="100"/>
              </a:spcBef>
            </a:pPr>
            <a:r>
              <a:rPr lang="uk-UA" sz="3600">
                <a:solidFill>
                  <a:srgbClr val="273468"/>
                </a:solidFill>
                <a:latin typeface="Roboto Slab" pitchFamily="2" charset="0"/>
                <a:cs typeface="Times New Roman"/>
              </a:rPr>
              <a:t>Атестація до поїздки: вакцинація проти COVID-19</a:t>
            </a:r>
          </a:p>
        </p:txBody>
      </p:sp>
      <p:sp>
        <p:nvSpPr>
          <p:cNvPr id="7" name="object 7">
            <a:extLst>
              <a:ext uri="{FF2B5EF4-FFF2-40B4-BE49-F238E27FC236}">
                <a16:creationId xmlns:a16="http://schemas.microsoft.com/office/drawing/2014/main" id="{D9CDCBD6-7376-DAB9-80E5-158697CA2411}"/>
              </a:ext>
            </a:extLst>
          </p:cNvPr>
          <p:cNvSpPr txBox="1"/>
          <p:nvPr/>
        </p:nvSpPr>
        <p:spPr>
          <a:xfrm>
            <a:off x="4572000" y="1276269"/>
            <a:ext cx="6858000" cy="4507388"/>
          </a:xfrm>
          <a:prstGeom prst="rect">
            <a:avLst/>
          </a:prstGeom>
        </p:spPr>
        <p:txBody>
          <a:bodyPr vert="horz" wrap="square" lIns="0" tIns="12700" rIns="0" bIns="0" rtlCol="0">
            <a:spAutoFit/>
          </a:bodyPr>
          <a:lstStyle/>
          <a:p>
            <a:pPr marL="342900" marR="0" lvl="0" indent="-342900">
              <a:lnSpc>
                <a:spcPct val="114000"/>
              </a:lnSpc>
              <a:spcBef>
                <a:spcPts val="0"/>
              </a:spcBef>
              <a:spcAft>
                <a:spcPts val="800"/>
              </a:spcAft>
              <a:buFont typeface="Wingdings" pitchFamily="2" charset="2"/>
              <a:buChar char="§"/>
            </a:pP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Кожна особа, якій виповнилося шість місяців, повинна отримати принаймні одну дозу вакцини проти COVID-19 до поїздки.</a:t>
            </a:r>
          </a:p>
          <a:p>
            <a:pPr marL="742950" marR="0" lvl="1" indent="-285750">
              <a:lnSpc>
                <a:spcPct val="114000"/>
              </a:lnSpc>
              <a:spcBef>
                <a:spcPts val="0"/>
              </a:spcBef>
              <a:spcAft>
                <a:spcPts val="800"/>
              </a:spcAft>
              <a:buFont typeface="Wingdings" pitchFamily="2" charset="2"/>
              <a:buChar char="§"/>
            </a:pP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Ця вакцина має бути схвалена Управлінням із Продовольства та Медикаментів США (U.S. Food and Drug Administration, FDA) або внесена до списку ВООЗ для використання в надзвичайних ситуаціях (WHO EUL).</a:t>
            </a:r>
          </a:p>
          <a:p>
            <a:pPr marL="342900" marR="0" lvl="0" indent="-342900">
              <a:lnSpc>
                <a:spcPct val="114000"/>
              </a:lnSpc>
              <a:spcBef>
                <a:spcPts val="0"/>
              </a:spcBef>
              <a:spcAft>
                <a:spcPts val="800"/>
              </a:spcAft>
              <a:buFont typeface="Wingdings" pitchFamily="2" charset="2"/>
              <a:buChar char="§"/>
            </a:pP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Усі особи повинні підтвердити, що вони пройдуть рекомендований курс первинної вакцинації після прибуття до США.</a:t>
            </a:r>
          </a:p>
          <a:p>
            <a:pPr marL="342900" marR="0" lvl="0" indent="-342900">
              <a:lnSpc>
                <a:spcPct val="114000"/>
              </a:lnSpc>
              <a:spcBef>
                <a:spcPts val="0"/>
              </a:spcBef>
              <a:spcAft>
                <a:spcPts val="800"/>
              </a:spcAft>
              <a:buFont typeface="Wingdings" pitchFamily="2" charset="2"/>
              <a:buChar char="§"/>
            </a:pP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Можуть застосовуватися деякі винятки (див. сторінку Vaccine Attestation програми U4U на вебсайті USCIS).</a:t>
            </a:r>
          </a:p>
        </p:txBody>
      </p:sp>
      <p:pic>
        <p:nvPicPr>
          <p:cNvPr id="13" name="Picture 12" descr="A blue circle with a white and black circle with a white face mask on it&#10;&#10;Description automatically generated">
            <a:extLst>
              <a:ext uri="{FF2B5EF4-FFF2-40B4-BE49-F238E27FC236}">
                <a16:creationId xmlns:a16="http://schemas.microsoft.com/office/drawing/2014/main" id="{E1D9169C-01CA-1B5F-4308-1E4B6C67EE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1229175"/>
            <a:ext cx="4373769" cy="4241936"/>
          </a:xfrm>
          <a:prstGeom prst="rect">
            <a:avLst/>
          </a:prstGeom>
        </p:spPr>
      </p:pic>
      <p:sp>
        <p:nvSpPr>
          <p:cNvPr id="8" name="TextBox 7">
            <a:extLst>
              <a:ext uri="{FF2B5EF4-FFF2-40B4-BE49-F238E27FC236}">
                <a16:creationId xmlns:a16="http://schemas.microsoft.com/office/drawing/2014/main" id="{9EB7D971-0B46-FB4F-606C-C9FAC89478AD}"/>
              </a:ext>
            </a:extLst>
          </p:cNvPr>
          <p:cNvSpPr txBox="1"/>
          <p:nvPr/>
        </p:nvSpPr>
        <p:spPr>
          <a:xfrm>
            <a:off x="111141" y="6620651"/>
            <a:ext cx="1809703" cy="261610"/>
          </a:xfrm>
          <a:prstGeom prst="rect">
            <a:avLst/>
          </a:prstGeom>
          <a:noFill/>
        </p:spPr>
        <p:txBody>
          <a:bodyPr wrap="square" rtlCol="0">
            <a:spAutoFit/>
          </a:bodyPr>
          <a:lstStyle/>
          <a:p>
            <a:pPr algn="l"/>
            <a:r>
              <a:rPr lang="uk-UA"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9" name="TextBox 8">
            <a:extLst>
              <a:ext uri="{FF2B5EF4-FFF2-40B4-BE49-F238E27FC236}">
                <a16:creationId xmlns:a16="http://schemas.microsoft.com/office/drawing/2014/main" id="{6DC37ECB-0699-50A9-7D64-31921150A942}"/>
              </a:ext>
            </a:extLst>
          </p:cNvPr>
          <p:cNvSpPr txBox="1"/>
          <p:nvPr/>
        </p:nvSpPr>
        <p:spPr>
          <a:xfrm>
            <a:off x="8305800" y="6557024"/>
            <a:ext cx="3886200" cy="253916"/>
          </a:xfrm>
          <a:prstGeom prst="rect">
            <a:avLst/>
          </a:prstGeom>
          <a:noFill/>
        </p:spPr>
        <p:txBody>
          <a:bodyPr wrap="square" rtlCol="0">
            <a:spAutoFit/>
          </a:bodyPr>
          <a:lstStyle/>
          <a:p>
            <a:pPr algn="r"/>
            <a:r>
              <a:rPr lang="uk-UA" sz="105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1827243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4CC09-D19C-EA14-7786-F55AB9035AA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3D894DC6-E368-94FB-C371-3E75E0913B65}"/>
              </a:ext>
            </a:extLst>
          </p:cNvPr>
          <p:cNvGrpSpPr/>
          <p:nvPr/>
        </p:nvGrpSpPr>
        <p:grpSpPr>
          <a:xfrm>
            <a:off x="0" y="6255386"/>
            <a:ext cx="12192000" cy="602615"/>
            <a:chOff x="0" y="6255386"/>
            <a:chExt cx="12192000" cy="602615"/>
          </a:xfrm>
        </p:grpSpPr>
        <p:pic>
          <p:nvPicPr>
            <p:cNvPr id="3" name="object 3">
              <a:extLst>
                <a:ext uri="{FF2B5EF4-FFF2-40B4-BE49-F238E27FC236}">
                  <a16:creationId xmlns:a16="http://schemas.microsoft.com/office/drawing/2014/main" id="{25E22D1C-44E9-11DD-26DC-ABD793DE7279}"/>
                </a:ext>
              </a:extLst>
            </p:cNvPr>
            <p:cNvPicPr/>
            <p:nvPr/>
          </p:nvPicPr>
          <p:blipFill>
            <a:blip r:embed="rId3" cstate="print"/>
            <a:stretch>
              <a:fillRect/>
            </a:stretch>
          </p:blipFill>
          <p:spPr>
            <a:xfrm>
              <a:off x="0" y="6284800"/>
              <a:ext cx="12191999" cy="573199"/>
            </a:xfrm>
            <a:prstGeom prst="rect">
              <a:avLst/>
            </a:prstGeom>
          </p:spPr>
        </p:pic>
        <p:sp>
          <p:nvSpPr>
            <p:cNvPr id="4" name="object 4">
              <a:extLst>
                <a:ext uri="{FF2B5EF4-FFF2-40B4-BE49-F238E27FC236}">
                  <a16:creationId xmlns:a16="http://schemas.microsoft.com/office/drawing/2014/main" id="{EA2187A1-77EC-3A7C-4E21-1C32A0E89E97}"/>
                </a:ext>
              </a:extLst>
            </p:cNvPr>
            <p:cNvSpPr/>
            <p:nvPr/>
          </p:nvSpPr>
          <p:spPr>
            <a:xfrm>
              <a:off x="0" y="6255386"/>
              <a:ext cx="12192000" cy="47625"/>
            </a:xfrm>
            <a:custGeom>
              <a:avLst/>
              <a:gdLst/>
              <a:ahLst/>
              <a:cxnLst/>
              <a:rect l="l" t="t" r="r" b="b"/>
              <a:pathLst>
                <a:path w="12192000" h="47625">
                  <a:moveTo>
                    <a:pt x="12191999" y="47099"/>
                  </a:moveTo>
                  <a:lnTo>
                    <a:pt x="0" y="47099"/>
                  </a:lnTo>
                  <a:lnTo>
                    <a:pt x="0" y="0"/>
                  </a:lnTo>
                  <a:lnTo>
                    <a:pt x="12191999" y="0"/>
                  </a:lnTo>
                  <a:lnTo>
                    <a:pt x="12191999" y="47099"/>
                  </a:lnTo>
                  <a:close/>
                </a:path>
              </a:pathLst>
            </a:custGeom>
            <a:solidFill>
              <a:srgbClr val="FCB537"/>
            </a:solidFill>
          </p:spPr>
          <p:txBody>
            <a:bodyPr wrap="square" lIns="0" tIns="0" rIns="0" bIns="0" rtlCol="0"/>
            <a:lstStyle/>
            <a:p>
              <a:endParaRPr/>
            </a:p>
          </p:txBody>
        </p:sp>
      </p:grpSp>
      <p:pic>
        <p:nvPicPr>
          <p:cNvPr id="5" name="object 5">
            <a:extLst>
              <a:ext uri="{FF2B5EF4-FFF2-40B4-BE49-F238E27FC236}">
                <a16:creationId xmlns:a16="http://schemas.microsoft.com/office/drawing/2014/main" id="{0BF48E0E-B188-EC03-2EC2-E46B373ABC8F}"/>
              </a:ext>
            </a:extLst>
          </p:cNvPr>
          <p:cNvPicPr/>
          <p:nvPr/>
        </p:nvPicPr>
        <p:blipFill>
          <a:blip r:embed="rId4" cstate="print"/>
          <a:stretch>
            <a:fillRect/>
          </a:stretch>
        </p:blipFill>
        <p:spPr>
          <a:xfrm>
            <a:off x="498058" y="435545"/>
            <a:ext cx="410366" cy="410366"/>
          </a:xfrm>
          <a:prstGeom prst="rect">
            <a:avLst/>
          </a:prstGeom>
        </p:spPr>
      </p:pic>
      <p:sp>
        <p:nvSpPr>
          <p:cNvPr id="6" name="object 6">
            <a:extLst>
              <a:ext uri="{FF2B5EF4-FFF2-40B4-BE49-F238E27FC236}">
                <a16:creationId xmlns:a16="http://schemas.microsoft.com/office/drawing/2014/main" id="{4D6AB38E-8041-D94B-9241-B3E0AA2BF9E1}"/>
              </a:ext>
            </a:extLst>
          </p:cNvPr>
          <p:cNvSpPr txBox="1">
            <a:spLocks noGrp="1"/>
          </p:cNvSpPr>
          <p:nvPr>
            <p:ph type="title"/>
          </p:nvPr>
        </p:nvSpPr>
        <p:spPr>
          <a:xfrm>
            <a:off x="1056503" y="-102996"/>
            <a:ext cx="10524699" cy="1052917"/>
          </a:xfrm>
          <a:prstGeom prst="rect">
            <a:avLst/>
          </a:prstGeom>
        </p:spPr>
        <p:txBody>
          <a:bodyPr vert="horz" wrap="square" lIns="0" tIns="478854" rIns="0" bIns="0" rtlCol="0">
            <a:spAutoFit/>
          </a:bodyPr>
          <a:lstStyle/>
          <a:p>
            <a:pPr marL="12700">
              <a:lnSpc>
                <a:spcPct val="100000"/>
              </a:lnSpc>
              <a:spcBef>
                <a:spcPts val="100"/>
              </a:spcBef>
            </a:pPr>
            <a:r>
              <a:rPr lang="uk-UA" sz="3600">
                <a:solidFill>
                  <a:srgbClr val="273468"/>
                </a:solidFill>
                <a:latin typeface="Roboto Slab" pitchFamily="2" charset="0"/>
                <a:cs typeface="Times New Roman"/>
              </a:rPr>
              <a:t>Атестація до поїздки: вакцинація проти поліомієліту</a:t>
            </a:r>
          </a:p>
        </p:txBody>
      </p:sp>
      <p:sp>
        <p:nvSpPr>
          <p:cNvPr id="7" name="object 7">
            <a:extLst>
              <a:ext uri="{FF2B5EF4-FFF2-40B4-BE49-F238E27FC236}">
                <a16:creationId xmlns:a16="http://schemas.microsoft.com/office/drawing/2014/main" id="{2A18C06C-FB5A-6DCA-410D-EF38244324C5}"/>
              </a:ext>
            </a:extLst>
          </p:cNvPr>
          <p:cNvSpPr txBox="1"/>
          <p:nvPr/>
        </p:nvSpPr>
        <p:spPr>
          <a:xfrm>
            <a:off x="993807" y="1662174"/>
            <a:ext cx="6563497" cy="4010842"/>
          </a:xfrm>
          <a:prstGeom prst="rect">
            <a:avLst/>
          </a:prstGeom>
        </p:spPr>
        <p:txBody>
          <a:bodyPr vert="horz" wrap="square" lIns="0" tIns="12700" rIns="0" bIns="0" rtlCol="0">
            <a:spAutoFit/>
          </a:bodyPr>
          <a:lstStyle/>
          <a:p>
            <a:pPr marL="342900" marR="0" lvl="0" indent="-342900">
              <a:lnSpc>
                <a:spcPct val="114000"/>
              </a:lnSpc>
              <a:spcBef>
                <a:spcPts val="0"/>
              </a:spcBef>
              <a:spcAft>
                <a:spcPts val="800"/>
              </a:spcAft>
              <a:buFont typeface="Wingdings" pitchFamily="2" charset="2"/>
              <a:buChar char="§"/>
            </a:pP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Усі особи віком від 6 тижнів повинні були отримати щеплення проти поліомієліту.</a:t>
            </a:r>
          </a:p>
          <a:p>
            <a:pPr marL="342900" marR="0" lvl="0" indent="-342900">
              <a:lnSpc>
                <a:spcPct val="114000"/>
              </a:lnSpc>
              <a:spcBef>
                <a:spcPts val="0"/>
              </a:spcBef>
              <a:spcAft>
                <a:spcPts val="800"/>
              </a:spcAft>
              <a:buFont typeface="Wingdings" pitchFamily="2" charset="2"/>
              <a:buChar char="§"/>
            </a:pP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Можливі деякі винятки:</a:t>
            </a:r>
          </a:p>
          <a:p>
            <a:pPr marL="800100" marR="0" lvl="1" indent="-342900">
              <a:lnSpc>
                <a:spcPct val="114000"/>
              </a:lnSpc>
              <a:spcBef>
                <a:spcPts val="0"/>
              </a:spcBef>
              <a:spcAft>
                <a:spcPts val="800"/>
              </a:spcAft>
              <a:buFont typeface="Wingdings" pitchFamily="2" charset="2"/>
              <a:buChar char="§"/>
            </a:pP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якщо дитина молодше 6 тижнів;</a:t>
            </a:r>
          </a:p>
          <a:p>
            <a:pPr marL="800100" marR="0" lvl="1" indent="-342900">
              <a:lnSpc>
                <a:spcPct val="114000"/>
              </a:lnSpc>
              <a:spcBef>
                <a:spcPts val="0"/>
              </a:spcBef>
              <a:spcAft>
                <a:spcPts val="800"/>
              </a:spcAft>
              <a:buFont typeface="Wingdings" pitchFamily="2" charset="2"/>
              <a:buChar char="§"/>
            </a:pP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якщо вакцина не схвалена чи не зареєстрована для застосування у віковій групі особи;</a:t>
            </a:r>
          </a:p>
          <a:p>
            <a:pPr marL="800100" marR="0" lvl="1" indent="-342900">
              <a:lnSpc>
                <a:spcPct val="114000"/>
              </a:lnSpc>
              <a:spcBef>
                <a:spcPts val="0"/>
              </a:spcBef>
              <a:spcAft>
                <a:spcPts val="800"/>
              </a:spcAft>
              <a:buFont typeface="Wingdings" pitchFamily="2" charset="2"/>
              <a:buChar char="§"/>
            </a:pP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якщо особа має право на виняток за медичними показаннями.</a:t>
            </a:r>
          </a:p>
          <a:p>
            <a:pPr marL="342900" marR="0" lvl="0" indent="-342900">
              <a:lnSpc>
                <a:spcPct val="114000"/>
              </a:lnSpc>
              <a:spcBef>
                <a:spcPts val="0"/>
              </a:spcBef>
              <a:spcAft>
                <a:spcPts val="800"/>
              </a:spcAft>
              <a:buFont typeface="Wingdings" pitchFamily="2" charset="2"/>
              <a:buChar char="§"/>
            </a:pP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Докладнішу інформацію дивіться на сторінці </a:t>
            </a:r>
            <a:r>
              <a:rPr lang="uk-UA" sz="2000" dirty="0" err="1">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Vaccine</a:t>
            </a: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a:t>
            </a:r>
            <a:r>
              <a:rPr lang="uk-UA" sz="2000" dirty="0" err="1">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Attestation</a:t>
            </a: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програми </a:t>
            </a:r>
            <a:r>
              <a:rPr lang="uk-UA" sz="2000" dirty="0" err="1">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U4U</a:t>
            </a:r>
            <a:r>
              <a:rPr lang="uk-UA"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a:t>
            </a:r>
          </a:p>
        </p:txBody>
      </p:sp>
      <p:pic>
        <p:nvPicPr>
          <p:cNvPr id="10" name="Picture 9" descr="A blue and white circle with a white outline of a ambulance&#10;&#10;Description automatically generated">
            <a:extLst>
              <a:ext uri="{FF2B5EF4-FFF2-40B4-BE49-F238E27FC236}">
                <a16:creationId xmlns:a16="http://schemas.microsoft.com/office/drawing/2014/main" id="{633BFA5F-86EE-3777-0717-74C892DB08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2341" y="1299433"/>
            <a:ext cx="4559300" cy="4259133"/>
          </a:xfrm>
          <a:prstGeom prst="rect">
            <a:avLst/>
          </a:prstGeom>
        </p:spPr>
      </p:pic>
      <p:sp>
        <p:nvSpPr>
          <p:cNvPr id="8" name="TextBox 7">
            <a:extLst>
              <a:ext uri="{FF2B5EF4-FFF2-40B4-BE49-F238E27FC236}">
                <a16:creationId xmlns:a16="http://schemas.microsoft.com/office/drawing/2014/main" id="{C79D1C36-A6C5-09B6-66D8-E2DF5615387B}"/>
              </a:ext>
            </a:extLst>
          </p:cNvPr>
          <p:cNvSpPr txBox="1"/>
          <p:nvPr/>
        </p:nvSpPr>
        <p:spPr>
          <a:xfrm>
            <a:off x="111141" y="6620651"/>
            <a:ext cx="1809703" cy="261610"/>
          </a:xfrm>
          <a:prstGeom prst="rect">
            <a:avLst/>
          </a:prstGeom>
          <a:noFill/>
        </p:spPr>
        <p:txBody>
          <a:bodyPr wrap="square" rtlCol="0">
            <a:spAutoFit/>
          </a:bodyPr>
          <a:lstStyle/>
          <a:p>
            <a:pPr algn="l"/>
            <a:r>
              <a:rPr lang="uk-UA"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9" name="TextBox 8">
            <a:extLst>
              <a:ext uri="{FF2B5EF4-FFF2-40B4-BE49-F238E27FC236}">
                <a16:creationId xmlns:a16="http://schemas.microsoft.com/office/drawing/2014/main" id="{ADF2780D-DD3A-65D1-498C-C8FD1E12A084}"/>
              </a:ext>
            </a:extLst>
          </p:cNvPr>
          <p:cNvSpPr txBox="1"/>
          <p:nvPr/>
        </p:nvSpPr>
        <p:spPr>
          <a:xfrm>
            <a:off x="8305800" y="6557024"/>
            <a:ext cx="3886200" cy="253916"/>
          </a:xfrm>
          <a:prstGeom prst="rect">
            <a:avLst/>
          </a:prstGeom>
          <a:noFill/>
        </p:spPr>
        <p:txBody>
          <a:bodyPr wrap="square" rtlCol="0">
            <a:spAutoFit/>
          </a:bodyPr>
          <a:lstStyle/>
          <a:p>
            <a:pPr algn="r"/>
            <a:r>
              <a:rPr lang="uk-UA" sz="105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1578609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503</TotalTime>
  <Words>3096</Words>
  <Application>Microsoft Macintosh PowerPoint</Application>
  <PresentationFormat>Widescreen</PresentationFormat>
  <Paragraphs>185</Paragraphs>
  <Slides>20</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Courier New</vt:lpstr>
      <vt:lpstr>Roboto Condensed</vt:lpstr>
      <vt:lpstr>Roboto Condensed Light</vt:lpstr>
      <vt:lpstr>Roboto Slab</vt:lpstr>
      <vt:lpstr>Segoe UI</vt:lpstr>
      <vt:lpstr>Symbol</vt:lpstr>
      <vt:lpstr>Wingdings</vt:lpstr>
      <vt:lpstr>Office Theme</vt:lpstr>
      <vt:lpstr>PowerPoint Presentation</vt:lpstr>
      <vt:lpstr>Медичні вимоги для підтримання статусу пароля в США за програмою «Єднання заради України»  (Uniting for Ukraine) </vt:lpstr>
      <vt:lpstr>PowerPoint Presentation</vt:lpstr>
      <vt:lpstr>Що таке гуманітарний пароль?</vt:lpstr>
      <vt:lpstr>Медичні вимоги програми U4U</vt:lpstr>
      <vt:lpstr>Медичні вимоги програми U4U</vt:lpstr>
      <vt:lpstr>Атестація до поїздки: вакцинація проти кору</vt:lpstr>
      <vt:lpstr>Атестація до поїздки: вакцинація проти COVID-19</vt:lpstr>
      <vt:lpstr>Атестація до поїздки: вакцинація проти поліомієліту</vt:lpstr>
      <vt:lpstr>Атестація впродовж 90 днів після прибуття до США: скрінінг на туберкульоз</vt:lpstr>
      <vt:lpstr>Атестація на Туберкульоз</vt:lpstr>
      <vt:lpstr>Атестація впродовж 90 днів після прибуття до США: Вакцинація Проти Поліомієліту</vt:lpstr>
      <vt:lpstr>Атестація впродовж 90 днів після прибуття до США: Вакцинація Проти COVID-19</vt:lpstr>
      <vt:lpstr>Пошук Вакцин і Послуг Скрінінга на Туберкульоз</vt:lpstr>
      <vt:lpstr>Пошук Вакцин і Скрінінга на Туберкульоз</vt:lpstr>
      <vt:lpstr>Оплата Вакцинації та Скрінінгу</vt:lpstr>
      <vt:lpstr>Оплата Вакцинації та Скрінінгу</vt:lpstr>
      <vt:lpstr>Де Підтвердити Атестацію?</vt:lpstr>
      <vt:lpstr>Що станеться, якщо я не дотримуюся вимог?</vt:lpstr>
      <vt:lpstr>Дякуємо!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Wu</dc:creator>
  <cp:lastModifiedBy>Gladys Aguirre</cp:lastModifiedBy>
  <cp:revision>82</cp:revision>
  <dcterms:created xsi:type="dcterms:W3CDTF">2024-01-22T15:32:56Z</dcterms:created>
  <dcterms:modified xsi:type="dcterms:W3CDTF">2024-03-28T17:14:50Z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2023-05-09T00:00:00Z</vt:filetime>
  </property>
  <property fmtid="{D5CDD505-2E9C-101B-9397-08002B2CF9AE}" pid="3" name="Creator">
    <vt:lpwstr>PDFium</vt:lpwstr>
  </property>
  <property fmtid="{D5CDD505-2E9C-101B-9397-08002B2CF9AE}" pid="4" name="Producer">
    <vt:lpwstr>PDFium</vt:lpwstr>
  </property>
  <property fmtid="{D5CDD505-2E9C-101B-9397-08002B2CF9AE}" pid="5" name="LastSaved">
    <vt:filetime>2023-05-09T00:00:00Z</vt:filetime>
  </property>
</Properties>
</file>